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9144000" cy="5143500" type="screen16x9"/>
  <p:notesSz cx="6858000" cy="9144000"/>
  <p:embeddedFontLst>
    <p:embeddedFont>
      <p:font typeface="Roboto" panose="020000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4" d="100"/>
          <a:sy n="94" d="100"/>
        </p:scale>
        <p:origin x="482" y="3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dfba7690f6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dfba7690f6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df7a46e4b4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df7a46e4b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df7a46e4b4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df7a46e4b4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dfba7690f6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dfba7690f6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e0b4904fb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e0b4904f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e0b4904fb3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e0b4904fb3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e0b4904fb3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e0b4904fb3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e0b4904fb3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e0b4904fb3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e0b4904fb3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e0b4904fb3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e0b4904fb3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e0b4904fb3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e085116c29_2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e085116c2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e0b4904fb3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e0b4904fb3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e0b4904fb3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e0b4904fb3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e0b4904fb3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e0b4904fb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e0b4904fb3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2e0b4904fb3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e0b4904fb3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2e0b4904fb3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e0b4904fb3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e0b4904fb3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e0b4904fb3_0_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e0b4904fb3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e0b4904fb3_0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2e0b4904fb3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e0b4904fb3_0_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e0b4904fb3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e085116c29_2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e085116c29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e085116c29_2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e085116c29_2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e085116c29_2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e085116c29_2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t> </a:t>
            </a:r>
            <a:endParaRPr/>
          </a:p>
          <a:p>
            <a:pPr marL="0" lvl="0" indent="0" algn="l" rtl="0">
              <a:lnSpc>
                <a:spcPct val="115000"/>
              </a:lnSpc>
              <a:spcBef>
                <a:spcPts val="1200"/>
              </a:spcBef>
              <a:spcAft>
                <a:spcPts val="120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df7a46e4b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df7a46e4b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60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Representation: NeRF represents a scene as a continuous volumetric field. It uses a neural network to model the color and density at any point in space.</a:t>
            </a:r>
            <a:endParaRPr sz="1200">
              <a:solidFill>
                <a:srgbClr val="0D0D0D"/>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Rendering: NeRF employs volumetric rendering techniques to produce images by integrating along rays cast through the scene. This involves sampling points along rays and using the neural network to predict color and density, which are then accumulated to form the final image.</a:t>
            </a:r>
            <a:endParaRPr sz="1200">
              <a:solidFill>
                <a:srgbClr val="0D0D0D"/>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Training: NeRF requires training on a set of images with known camera positions. The neural network learns to approximate the radiance field by minimizing the difference between the rendered views and the input images.</a:t>
            </a:r>
            <a:endParaRPr sz="1200">
              <a:solidFill>
                <a:srgbClr val="0D0D0D"/>
              </a:solidFill>
              <a:highlight>
                <a:srgbClr val="FFFFFF"/>
              </a:highlight>
              <a:latin typeface="Roboto"/>
              <a:ea typeface="Roboto"/>
              <a:cs typeface="Roboto"/>
              <a:sym typeface="Roboto"/>
            </a:endParaRPr>
          </a:p>
          <a:p>
            <a:pPr marL="0" lvl="0" indent="0" algn="l" rtl="0">
              <a:lnSpc>
                <a:spcPct val="115000"/>
              </a:lnSpc>
              <a:spcBef>
                <a:spcPts val="2100"/>
              </a:spcBef>
              <a:spcAft>
                <a:spcPts val="0"/>
              </a:spcAft>
              <a:buNone/>
            </a:pPr>
            <a:endParaRPr sz="1200">
              <a:solidFill>
                <a:srgbClr val="0D0D0D"/>
              </a:solidFill>
              <a:highlight>
                <a:srgbClr val="FFFFFF"/>
              </a:highlight>
              <a:latin typeface="Roboto"/>
              <a:ea typeface="Roboto"/>
              <a:cs typeface="Roboto"/>
              <a:sym typeface="Roboto"/>
            </a:endParaRPr>
          </a:p>
          <a:p>
            <a:pPr marL="457200" lvl="0" indent="-304800" algn="l" rtl="0">
              <a:lnSpc>
                <a:spcPct val="115000"/>
              </a:lnSpc>
              <a:spcBef>
                <a:spcPts val="210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Representation: 3D Gaussian Splatting uses a collection of 3D Gaussian functions to represent the scene. Each Gaussian defines a point in space with a position, size, and color distribution.</a:t>
            </a:r>
            <a:endParaRPr sz="1200">
              <a:solidFill>
                <a:srgbClr val="0D0D0D"/>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Rendering: Rendering is performed by projecting these Gaussians onto the image plane. The splatting process involves rasterizing these Gaussians and accumulating their contributions to form the final image.</a:t>
            </a:r>
            <a:endParaRPr sz="1200">
              <a:solidFill>
                <a:srgbClr val="0D0D0D"/>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Training/Optimization: This method can either optimize the parameters of the Gaussians directly from the input images or use a pre-trained model to determine the parameters.</a:t>
            </a:r>
            <a:endParaRPr sz="1200">
              <a:solidFill>
                <a:srgbClr val="0D0D0D"/>
              </a:solidFill>
              <a:highlight>
                <a:srgbClr val="FFFFFF"/>
              </a:highlight>
              <a:latin typeface="Roboto"/>
              <a:ea typeface="Roboto"/>
              <a:cs typeface="Roboto"/>
              <a:sym typeface="Roboto"/>
            </a:endParaRPr>
          </a:p>
          <a:p>
            <a:pPr marL="0" lvl="0" indent="0" algn="l" rtl="0">
              <a:lnSpc>
                <a:spcPct val="115000"/>
              </a:lnSpc>
              <a:spcBef>
                <a:spcPts val="2100"/>
              </a:spcBef>
              <a:spcAft>
                <a:spcPts val="0"/>
              </a:spcAft>
              <a:buNone/>
            </a:pPr>
            <a:endParaRPr sz="1200">
              <a:solidFill>
                <a:srgbClr val="0D0D0D"/>
              </a:solidFill>
              <a:highlight>
                <a:srgbClr val="FFFFFF"/>
              </a:highlight>
              <a:latin typeface="Roboto"/>
              <a:ea typeface="Roboto"/>
              <a:cs typeface="Roboto"/>
              <a:sym typeface="Roboto"/>
            </a:endParaRPr>
          </a:p>
          <a:p>
            <a:pPr marL="0" lvl="0" indent="0" algn="l" rtl="0">
              <a:lnSpc>
                <a:spcPct val="115000"/>
              </a:lnSpc>
              <a:spcBef>
                <a:spcPts val="2100"/>
              </a:spcBef>
              <a:spcAft>
                <a:spcPts val="2100"/>
              </a:spcAft>
              <a:buNone/>
            </a:pPr>
            <a:endParaRPr sz="1200">
              <a:solidFill>
                <a:srgbClr val="0D0D0D"/>
              </a:solidFill>
              <a:highlight>
                <a:srgbClr val="FFFFFF"/>
              </a:highlight>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dfba7690f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dfba7690f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60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Quality: NeRF produces highly detailed and photorealistic images, capable of capturing fine details and complex lighting effects.</a:t>
            </a:r>
            <a:endParaRPr sz="1200">
              <a:solidFill>
                <a:srgbClr val="0D0D0D"/>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Speed: The rendering process can be slow due to the need to sample numerous points and evaluate the neural network multiple times per pixel. Training can also be computationally intensive and time-consuming.</a:t>
            </a:r>
            <a:endParaRPr sz="1200">
              <a:solidFill>
                <a:srgbClr val="0D0D0D"/>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Generalization: NeRF is scene-specific, meaning a separate model needs to be trained for each new scene.</a:t>
            </a:r>
            <a:endParaRPr sz="1200">
              <a:solidFill>
                <a:srgbClr val="0D0D0D"/>
              </a:solidFill>
              <a:highlight>
                <a:srgbClr val="FFFFFF"/>
              </a:highlight>
              <a:latin typeface="Roboto"/>
              <a:ea typeface="Roboto"/>
              <a:cs typeface="Roboto"/>
              <a:sym typeface="Roboto"/>
            </a:endParaRPr>
          </a:p>
          <a:p>
            <a:pPr marL="0" lvl="0" indent="0" algn="l" rtl="0">
              <a:lnSpc>
                <a:spcPct val="115000"/>
              </a:lnSpc>
              <a:spcBef>
                <a:spcPts val="2100"/>
              </a:spcBef>
              <a:spcAft>
                <a:spcPts val="0"/>
              </a:spcAft>
              <a:buNone/>
            </a:pPr>
            <a:endParaRPr sz="1200">
              <a:solidFill>
                <a:srgbClr val="0D0D0D"/>
              </a:solidFill>
              <a:highlight>
                <a:srgbClr val="FFFFFF"/>
              </a:highlight>
              <a:latin typeface="Roboto"/>
              <a:ea typeface="Roboto"/>
              <a:cs typeface="Roboto"/>
              <a:sym typeface="Roboto"/>
            </a:endParaRPr>
          </a:p>
          <a:p>
            <a:pPr marL="0" lvl="0" indent="0" algn="l" rtl="0">
              <a:lnSpc>
                <a:spcPct val="115000"/>
              </a:lnSpc>
              <a:spcBef>
                <a:spcPts val="2100"/>
              </a:spcBef>
              <a:spcAft>
                <a:spcPts val="2100"/>
              </a:spcAft>
              <a:buNone/>
            </a:pPr>
            <a:endParaRPr sz="1200">
              <a:solidFill>
                <a:srgbClr val="0D0D0D"/>
              </a:solidFill>
              <a:highlight>
                <a:srgbClr val="FFFFFF"/>
              </a:highlight>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df7a46e4b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df7a46e4b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df7a46e4b4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df7a46e4b4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hyperlink" Target="http://drive.google.com/file/d/1lV-_1Tb8Y2XL_l8IYFe86KjwwW0BV3FI/view"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drive.google.com/file/d/1NrxNUEVKIMMfOAhGPGwNJ66obwUdxdlO/view"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3621825"/>
            <a:ext cx="9143999" cy="1521675"/>
          </a:xfrm>
          <a:prstGeom prst="rect">
            <a:avLst/>
          </a:prstGeom>
          <a:noFill/>
          <a:ln>
            <a:noFill/>
          </a:ln>
        </p:spPr>
      </p:pic>
      <p:sp>
        <p:nvSpPr>
          <p:cNvPr id="55" name="Google Shape;55;p13"/>
          <p:cNvSpPr txBox="1"/>
          <p:nvPr/>
        </p:nvSpPr>
        <p:spPr>
          <a:xfrm>
            <a:off x="1305300" y="211625"/>
            <a:ext cx="6682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a:solidFill>
                  <a:schemeClr val="dk1"/>
                </a:solidFill>
              </a:rPr>
              <a:t>EE 243: Advanced Computer Vision</a:t>
            </a:r>
            <a:endParaRPr b="1"/>
          </a:p>
        </p:txBody>
      </p:sp>
      <p:sp>
        <p:nvSpPr>
          <p:cNvPr id="56" name="Google Shape;56;p13"/>
          <p:cNvSpPr txBox="1"/>
          <p:nvPr/>
        </p:nvSpPr>
        <p:spPr>
          <a:xfrm>
            <a:off x="489843" y="1040922"/>
            <a:ext cx="7786200" cy="2796900"/>
          </a:xfrm>
          <a:prstGeom prst="rect">
            <a:avLst/>
          </a:prstGeom>
          <a:noFill/>
          <a:ln>
            <a:noFill/>
          </a:ln>
        </p:spPr>
        <p:txBody>
          <a:bodyPr spcFirstLastPara="1" wrap="square" lIns="91425" tIns="91425" rIns="91425" bIns="91425" anchor="t" anchorCtr="0">
            <a:noAutofit/>
          </a:bodyPr>
          <a:lstStyle/>
          <a:p>
            <a:pPr marL="1828800" lvl="0" indent="0" algn="l" rtl="0">
              <a:spcBef>
                <a:spcPts val="0"/>
              </a:spcBef>
              <a:spcAft>
                <a:spcPts val="0"/>
              </a:spcAft>
              <a:buNone/>
            </a:pPr>
            <a:r>
              <a:rPr lang="en" sz="1800" b="1" dirty="0">
                <a:solidFill>
                  <a:schemeClr val="dk1"/>
                </a:solidFill>
              </a:rPr>
              <a:t>                  Presentation on </a:t>
            </a:r>
            <a:endParaRPr sz="1800" b="1" dirty="0">
              <a:solidFill>
                <a:schemeClr val="dk1"/>
              </a:solidFill>
            </a:endParaRPr>
          </a:p>
          <a:p>
            <a:pPr marL="0" lvl="0" indent="0" algn="l" rtl="0">
              <a:spcBef>
                <a:spcPts val="0"/>
              </a:spcBef>
              <a:spcAft>
                <a:spcPts val="0"/>
              </a:spcAft>
              <a:buNone/>
            </a:pPr>
            <a:endParaRPr sz="1800" b="1" i="1" dirty="0">
              <a:solidFill>
                <a:schemeClr val="dk1"/>
              </a:solidFill>
            </a:endParaRPr>
          </a:p>
          <a:p>
            <a:pPr marL="457200" lvl="0" indent="-342900" algn="l" rtl="0">
              <a:spcBef>
                <a:spcPts val="0"/>
              </a:spcBef>
              <a:spcAft>
                <a:spcPts val="0"/>
              </a:spcAft>
              <a:buClr>
                <a:schemeClr val="dk1"/>
              </a:buClr>
              <a:buSzPts val="1800"/>
              <a:buChar char="●"/>
            </a:pPr>
            <a:r>
              <a:rPr lang="en" sz="1800" b="1" i="1" dirty="0">
                <a:solidFill>
                  <a:schemeClr val="dk1"/>
                </a:solidFill>
              </a:rPr>
              <a:t>3D Gaussian Splatting for Real-Time Radiance Field Rendering</a:t>
            </a:r>
            <a:endParaRPr sz="1800" b="1" i="1" dirty="0">
              <a:solidFill>
                <a:schemeClr val="dk1"/>
              </a:solidFill>
            </a:endParaRPr>
          </a:p>
          <a:p>
            <a:pPr marL="457200" lvl="0" indent="0" algn="l" rtl="0">
              <a:spcBef>
                <a:spcPts val="0"/>
              </a:spcBef>
              <a:spcAft>
                <a:spcPts val="0"/>
              </a:spcAft>
              <a:buNone/>
            </a:pPr>
            <a:endParaRPr sz="1800" b="1" i="1" dirty="0">
              <a:solidFill>
                <a:schemeClr val="dk1"/>
              </a:solidFill>
            </a:endParaRPr>
          </a:p>
          <a:p>
            <a:pPr marL="457200" lvl="0" indent="-342900" algn="l" rtl="0">
              <a:spcBef>
                <a:spcPts val="0"/>
              </a:spcBef>
              <a:spcAft>
                <a:spcPts val="0"/>
              </a:spcAft>
              <a:buClr>
                <a:schemeClr val="dk1"/>
              </a:buClr>
              <a:buSzPts val="1800"/>
              <a:buChar char="●"/>
            </a:pPr>
            <a:r>
              <a:rPr lang="en" sz="1800" b="1" i="1" dirty="0">
                <a:solidFill>
                  <a:schemeClr val="dk1"/>
                </a:solidFill>
              </a:rPr>
              <a:t>HUGS: Human Gaussian Splats</a:t>
            </a:r>
            <a:endParaRPr sz="1800" b="1" i="1" dirty="0">
              <a:solidFill>
                <a:schemeClr val="dk1"/>
              </a:solidFill>
            </a:endParaRPr>
          </a:p>
          <a:p>
            <a:pPr marL="457200" lvl="0" indent="0" algn="l" rtl="0">
              <a:spcBef>
                <a:spcPts val="0"/>
              </a:spcBef>
              <a:spcAft>
                <a:spcPts val="0"/>
              </a:spcAft>
              <a:buNone/>
            </a:pPr>
            <a:endParaRPr sz="1800" b="1" dirty="0">
              <a:solidFill>
                <a:schemeClr val="dk1"/>
              </a:solidFill>
            </a:endParaRPr>
          </a:p>
          <a:p>
            <a:pPr marL="457200" lvl="0" indent="0" algn="l" rtl="0">
              <a:spcBef>
                <a:spcPts val="0"/>
              </a:spcBef>
              <a:spcAft>
                <a:spcPts val="0"/>
              </a:spcAft>
              <a:buNone/>
            </a:pPr>
            <a:r>
              <a:rPr lang="en" sz="1800" b="1" dirty="0">
                <a:solidFill>
                  <a:schemeClr val="dk1"/>
                </a:solidFill>
              </a:rPr>
              <a:t>         </a:t>
            </a:r>
            <a:r>
              <a:rPr lang="en" sz="1800" b="1" dirty="0">
                <a:solidFill>
                  <a:schemeClr val="dk2"/>
                </a:solidFill>
              </a:rPr>
              <a:t>Group May/29/2024 - Akhil Joshi , Ming lee and </a:t>
            </a:r>
            <a:endParaRPr sz="1800" b="1" dirty="0">
              <a:solidFill>
                <a:schemeClr val="dk2"/>
              </a:solidFill>
            </a:endParaRPr>
          </a:p>
          <a:p>
            <a:pPr marL="457200" lvl="0" indent="0" algn="l" rtl="0">
              <a:spcBef>
                <a:spcPts val="0"/>
              </a:spcBef>
              <a:spcAft>
                <a:spcPts val="0"/>
              </a:spcAft>
              <a:buNone/>
            </a:pPr>
            <a:r>
              <a:rPr lang="en" sz="1800" b="1" dirty="0">
                <a:solidFill>
                  <a:schemeClr val="dk2"/>
                </a:solidFill>
              </a:rPr>
              <a:t>                 Rathin Raj Rajamanickam Sudhakaran</a:t>
            </a:r>
            <a:endParaRPr sz="1800" b="1" dirty="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2"/>
          <p:cNvSpPr txBox="1">
            <a:spLocks noGrp="1"/>
          </p:cNvSpPr>
          <p:nvPr>
            <p:ph type="title"/>
          </p:nvPr>
        </p:nvSpPr>
        <p:spPr>
          <a:xfrm>
            <a:off x="1669584" y="-240286"/>
            <a:ext cx="5471604" cy="896178"/>
          </a:xfrm>
          <a:prstGeom prst="rect">
            <a:avLst/>
          </a:prstGeom>
        </p:spPr>
        <p:txBody>
          <a:bodyPr spcFirstLastPara="1" wrap="square" lIns="91425" tIns="91425" rIns="91425" bIns="91425" anchor="t" anchorCtr="0">
            <a:normAutofit/>
          </a:bodyPr>
          <a:lstStyle/>
          <a:p>
            <a:pPr marL="0" lvl="0" indent="0" algn="l" rtl="0">
              <a:lnSpc>
                <a:spcPct val="160000"/>
              </a:lnSpc>
              <a:spcBef>
                <a:spcPts val="1400"/>
              </a:spcBef>
              <a:spcAft>
                <a:spcPts val="400"/>
              </a:spcAft>
              <a:buNone/>
            </a:pPr>
            <a:r>
              <a:rPr lang="en" sz="1950" b="1" dirty="0">
                <a:solidFill>
                  <a:srgbClr val="0D0D0D"/>
                </a:solidFill>
                <a:highlight>
                  <a:srgbClr val="FFFFFF"/>
                </a:highlight>
                <a:latin typeface="Roboto"/>
                <a:ea typeface="Roboto"/>
                <a:cs typeface="Roboto"/>
                <a:sym typeface="Roboto"/>
              </a:rPr>
              <a:t>Methodology - Adaptive Control of Gaussians</a:t>
            </a:r>
            <a:endParaRPr sz="3100" dirty="0"/>
          </a:p>
        </p:txBody>
      </p:sp>
      <p:pic>
        <p:nvPicPr>
          <p:cNvPr id="131" name="Google Shape;131;p22"/>
          <p:cNvPicPr preferRelativeResize="0"/>
          <p:nvPr/>
        </p:nvPicPr>
        <p:blipFill>
          <a:blip r:embed="rId3">
            <a:alphaModFix/>
          </a:blip>
          <a:stretch>
            <a:fillRect/>
          </a:stretch>
        </p:blipFill>
        <p:spPr>
          <a:xfrm>
            <a:off x="271700" y="684850"/>
            <a:ext cx="8600602" cy="1741525"/>
          </a:xfrm>
          <a:prstGeom prst="rect">
            <a:avLst/>
          </a:prstGeom>
          <a:noFill/>
          <a:ln>
            <a:noFill/>
          </a:ln>
        </p:spPr>
      </p:pic>
      <p:sp>
        <p:nvSpPr>
          <p:cNvPr id="132" name="Google Shape;132;p22"/>
          <p:cNvSpPr/>
          <p:nvPr/>
        </p:nvSpPr>
        <p:spPr>
          <a:xfrm>
            <a:off x="3949225" y="885575"/>
            <a:ext cx="4883100" cy="15408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33" name="Google Shape;133;p22"/>
          <p:cNvPicPr preferRelativeResize="0"/>
          <p:nvPr/>
        </p:nvPicPr>
        <p:blipFill>
          <a:blip r:embed="rId4">
            <a:alphaModFix/>
          </a:blip>
          <a:stretch>
            <a:fillRect/>
          </a:stretch>
        </p:blipFill>
        <p:spPr>
          <a:xfrm>
            <a:off x="161100" y="2226350"/>
            <a:ext cx="3577800" cy="1462025"/>
          </a:xfrm>
          <a:prstGeom prst="rect">
            <a:avLst/>
          </a:prstGeom>
          <a:noFill/>
          <a:ln>
            <a:noFill/>
          </a:ln>
        </p:spPr>
      </p:pic>
      <p:pic>
        <p:nvPicPr>
          <p:cNvPr id="134" name="Google Shape;134;p22"/>
          <p:cNvPicPr preferRelativeResize="0"/>
          <p:nvPr/>
        </p:nvPicPr>
        <p:blipFill>
          <a:blip r:embed="rId5">
            <a:alphaModFix/>
          </a:blip>
          <a:stretch>
            <a:fillRect/>
          </a:stretch>
        </p:blipFill>
        <p:spPr>
          <a:xfrm>
            <a:off x="271700" y="3746292"/>
            <a:ext cx="4883100" cy="1270783"/>
          </a:xfrm>
          <a:prstGeom prst="rect">
            <a:avLst/>
          </a:prstGeom>
          <a:noFill/>
          <a:ln>
            <a:noFill/>
          </a:ln>
        </p:spPr>
      </p:pic>
      <p:pic>
        <p:nvPicPr>
          <p:cNvPr id="135" name="Google Shape;135;p22"/>
          <p:cNvPicPr preferRelativeResize="0"/>
          <p:nvPr/>
        </p:nvPicPr>
        <p:blipFill>
          <a:blip r:embed="rId6">
            <a:alphaModFix/>
          </a:blip>
          <a:stretch>
            <a:fillRect/>
          </a:stretch>
        </p:blipFill>
        <p:spPr>
          <a:xfrm>
            <a:off x="5307200" y="2578775"/>
            <a:ext cx="3525125" cy="24123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3"/>
          <p:cNvSpPr txBox="1">
            <a:spLocks noGrp="1"/>
          </p:cNvSpPr>
          <p:nvPr>
            <p:ph type="title"/>
          </p:nvPr>
        </p:nvSpPr>
        <p:spPr>
          <a:xfrm>
            <a:off x="311700" y="240250"/>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60000"/>
              </a:lnSpc>
              <a:spcBef>
                <a:spcPts val="1400"/>
              </a:spcBef>
              <a:spcAft>
                <a:spcPts val="400"/>
              </a:spcAft>
              <a:buNone/>
            </a:pPr>
            <a:r>
              <a:rPr lang="en" sz="1983" b="1">
                <a:solidFill>
                  <a:srgbClr val="0D0D0D"/>
                </a:solidFill>
                <a:highlight>
                  <a:srgbClr val="FFFFFF"/>
                </a:highlight>
                <a:latin typeface="Roboto"/>
                <a:ea typeface="Roboto"/>
                <a:cs typeface="Roboto"/>
                <a:sym typeface="Roboto"/>
              </a:rPr>
              <a:t>Evaluation and Results</a:t>
            </a:r>
            <a:endParaRPr sz="3133"/>
          </a:p>
        </p:txBody>
      </p:sp>
      <p:pic>
        <p:nvPicPr>
          <p:cNvPr id="141" name="Google Shape;141;p23"/>
          <p:cNvPicPr preferRelativeResize="0"/>
          <p:nvPr/>
        </p:nvPicPr>
        <p:blipFill>
          <a:blip r:embed="rId3">
            <a:alphaModFix/>
          </a:blip>
          <a:stretch>
            <a:fillRect/>
          </a:stretch>
        </p:blipFill>
        <p:spPr>
          <a:xfrm>
            <a:off x="117650" y="1092775"/>
            <a:ext cx="5489224" cy="2243550"/>
          </a:xfrm>
          <a:prstGeom prst="rect">
            <a:avLst/>
          </a:prstGeom>
          <a:noFill/>
          <a:ln>
            <a:noFill/>
          </a:ln>
        </p:spPr>
      </p:pic>
      <p:pic>
        <p:nvPicPr>
          <p:cNvPr id="142" name="Google Shape;142;p23"/>
          <p:cNvPicPr preferRelativeResize="0"/>
          <p:nvPr/>
        </p:nvPicPr>
        <p:blipFill>
          <a:blip r:embed="rId4">
            <a:alphaModFix/>
          </a:blip>
          <a:stretch>
            <a:fillRect/>
          </a:stretch>
        </p:blipFill>
        <p:spPr>
          <a:xfrm>
            <a:off x="152400" y="3616150"/>
            <a:ext cx="8839199" cy="1220999"/>
          </a:xfrm>
          <a:prstGeom prst="rect">
            <a:avLst/>
          </a:prstGeom>
          <a:noFill/>
          <a:ln>
            <a:noFill/>
          </a:ln>
        </p:spPr>
      </p:pic>
      <p:sp>
        <p:nvSpPr>
          <p:cNvPr id="143" name="Google Shape;143;p23"/>
          <p:cNvSpPr txBox="1"/>
          <p:nvPr/>
        </p:nvSpPr>
        <p:spPr>
          <a:xfrm>
            <a:off x="5757475" y="1286350"/>
            <a:ext cx="3301500" cy="18564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60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Datasets: Real scenes from Mip-NeRF360, Tanks and Temples, Deep Blending.</a:t>
            </a:r>
            <a:endParaRPr sz="1200">
              <a:solidFill>
                <a:srgbClr val="0D0D0D"/>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Performance Metrics: Comparison with state-of-the-art methods.</a:t>
            </a:r>
            <a:endParaRPr sz="1200">
              <a:solidFill>
                <a:srgbClr val="0D0D0D"/>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Visual Comparisons: Demonstration of superior visual quality and real-time capabilitie</a:t>
            </a:r>
            <a:endParaRPr sz="1200">
              <a:solidFill>
                <a:srgbClr val="0D0D0D"/>
              </a:solidFill>
              <a:highlight>
                <a:srgbClr val="FFFFFF"/>
              </a:highlight>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4"/>
          <p:cNvSpPr txBox="1">
            <a:spLocks noGrp="1"/>
          </p:cNvSpPr>
          <p:nvPr>
            <p:ph type="title"/>
          </p:nvPr>
        </p:nvSpPr>
        <p:spPr>
          <a:xfrm>
            <a:off x="230600" y="178575"/>
            <a:ext cx="8520600" cy="572700"/>
          </a:xfrm>
          <a:prstGeom prst="rect">
            <a:avLst/>
          </a:prstGeom>
        </p:spPr>
        <p:txBody>
          <a:bodyPr spcFirstLastPara="1" wrap="square" lIns="91425" tIns="91425" rIns="91425" bIns="91425" anchor="t" anchorCtr="0">
            <a:noAutofit/>
          </a:bodyPr>
          <a:lstStyle/>
          <a:p>
            <a:pPr marL="0" lvl="0" indent="0" algn="l" rtl="0">
              <a:lnSpc>
                <a:spcPct val="160000"/>
              </a:lnSpc>
              <a:spcBef>
                <a:spcPts val="1400"/>
              </a:spcBef>
              <a:spcAft>
                <a:spcPts val="0"/>
              </a:spcAft>
              <a:buClr>
                <a:schemeClr val="dk1"/>
              </a:buClr>
              <a:buSzPts val="990"/>
              <a:buFont typeface="Arial"/>
              <a:buNone/>
            </a:pPr>
            <a:r>
              <a:rPr lang="en" sz="1785" b="1">
                <a:solidFill>
                  <a:srgbClr val="0D0D0D"/>
                </a:solidFill>
                <a:highlight>
                  <a:srgbClr val="FFFFFF"/>
                </a:highlight>
                <a:latin typeface="Roboto"/>
                <a:ea typeface="Roboto"/>
                <a:cs typeface="Roboto"/>
                <a:sym typeface="Roboto"/>
              </a:rPr>
              <a:t>Limitations and Future Work</a:t>
            </a:r>
            <a:endParaRPr sz="1785" b="1">
              <a:solidFill>
                <a:srgbClr val="0D0D0D"/>
              </a:solidFill>
              <a:highlight>
                <a:srgbClr val="FFFFFF"/>
              </a:highlight>
              <a:latin typeface="Roboto"/>
              <a:ea typeface="Roboto"/>
              <a:cs typeface="Roboto"/>
              <a:sym typeface="Roboto"/>
            </a:endParaRPr>
          </a:p>
          <a:p>
            <a:pPr marL="0" lvl="0" indent="0" algn="l" rtl="0">
              <a:spcBef>
                <a:spcPts val="400"/>
              </a:spcBef>
              <a:spcAft>
                <a:spcPts val="0"/>
              </a:spcAft>
              <a:buSzPts val="990"/>
              <a:buNone/>
            </a:pPr>
            <a:endParaRPr sz="2820"/>
          </a:p>
        </p:txBody>
      </p:sp>
      <p:sp>
        <p:nvSpPr>
          <p:cNvPr id="149" name="Google Shape;149;p24"/>
          <p:cNvSpPr txBox="1"/>
          <p:nvPr/>
        </p:nvSpPr>
        <p:spPr>
          <a:xfrm>
            <a:off x="146750" y="751275"/>
            <a:ext cx="8688300" cy="58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500"/>
              </a:spcAft>
              <a:buNone/>
            </a:pPr>
            <a:r>
              <a:rPr lang="en" sz="1200">
                <a:solidFill>
                  <a:srgbClr val="0D0D0D"/>
                </a:solidFill>
                <a:highlight>
                  <a:srgbClr val="FFFFFF"/>
                </a:highlight>
                <a:latin typeface="Roboto"/>
                <a:ea typeface="Roboto"/>
                <a:cs typeface="Roboto"/>
                <a:sym typeface="Roboto"/>
              </a:rPr>
              <a:t>1. Artifacts in Poorly Observed Regions: The method produces artifacts in regions where the scene is not well observed, similar to issues seen with other methods like Mip-NeRF360.</a:t>
            </a:r>
            <a:endParaRPr sz="1200">
              <a:solidFill>
                <a:srgbClr val="0D0D0D"/>
              </a:solidFill>
              <a:highlight>
                <a:srgbClr val="FFFFFF"/>
              </a:highlight>
              <a:latin typeface="Roboto"/>
              <a:ea typeface="Roboto"/>
              <a:cs typeface="Roboto"/>
              <a:sym typeface="Roboto"/>
            </a:endParaRPr>
          </a:p>
        </p:txBody>
      </p:sp>
      <p:pic>
        <p:nvPicPr>
          <p:cNvPr id="150" name="Google Shape;150;p24"/>
          <p:cNvPicPr preferRelativeResize="0"/>
          <p:nvPr/>
        </p:nvPicPr>
        <p:blipFill>
          <a:blip r:embed="rId3">
            <a:alphaModFix/>
          </a:blip>
          <a:stretch>
            <a:fillRect/>
          </a:stretch>
        </p:blipFill>
        <p:spPr>
          <a:xfrm>
            <a:off x="314600" y="1332963"/>
            <a:ext cx="5292300" cy="1513925"/>
          </a:xfrm>
          <a:prstGeom prst="rect">
            <a:avLst/>
          </a:prstGeom>
          <a:noFill/>
          <a:ln>
            <a:noFill/>
          </a:ln>
        </p:spPr>
      </p:pic>
      <p:sp>
        <p:nvSpPr>
          <p:cNvPr id="151" name="Google Shape;151;p24"/>
          <p:cNvSpPr txBox="1"/>
          <p:nvPr/>
        </p:nvSpPr>
        <p:spPr>
          <a:xfrm>
            <a:off x="146750" y="3035125"/>
            <a:ext cx="8831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0D0D0D"/>
                </a:solidFill>
                <a:highlight>
                  <a:srgbClr val="FFFFFF"/>
                </a:highlight>
                <a:latin typeface="Roboto"/>
                <a:ea typeface="Roboto"/>
                <a:cs typeface="Roboto"/>
                <a:sym typeface="Roboto"/>
              </a:rPr>
              <a:t>2. Elongated and "Splotchy" Gaussians: Anisotropic Gaussians, while beneficial, can create elongated artifacts or "splotchy" appearances in certain areas.</a:t>
            </a:r>
            <a:endParaRPr/>
          </a:p>
        </p:txBody>
      </p:sp>
      <p:pic>
        <p:nvPicPr>
          <p:cNvPr id="152" name="Google Shape;152;p24"/>
          <p:cNvPicPr preferRelativeResize="0"/>
          <p:nvPr/>
        </p:nvPicPr>
        <p:blipFill>
          <a:blip r:embed="rId4">
            <a:alphaModFix/>
          </a:blip>
          <a:stretch>
            <a:fillRect/>
          </a:stretch>
        </p:blipFill>
        <p:spPr>
          <a:xfrm>
            <a:off x="230600" y="3589225"/>
            <a:ext cx="4508133" cy="1513925"/>
          </a:xfrm>
          <a:prstGeom prst="rect">
            <a:avLst/>
          </a:prstGeom>
          <a:noFill/>
          <a:ln>
            <a:noFill/>
          </a:ln>
        </p:spPr>
      </p:pic>
      <p:sp>
        <p:nvSpPr>
          <p:cNvPr id="153" name="Google Shape;153;p24"/>
          <p:cNvSpPr/>
          <p:nvPr/>
        </p:nvSpPr>
        <p:spPr>
          <a:xfrm>
            <a:off x="2096775" y="1355375"/>
            <a:ext cx="857400" cy="15138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5"/>
          <p:cNvSpPr txBox="1"/>
          <p:nvPr/>
        </p:nvSpPr>
        <p:spPr>
          <a:xfrm>
            <a:off x="141000" y="938325"/>
            <a:ext cx="8862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0D0D0D"/>
                </a:solidFill>
                <a:highlight>
                  <a:srgbClr val="FFFFFF"/>
                </a:highlight>
                <a:latin typeface="Roboto"/>
                <a:ea typeface="Roboto"/>
                <a:cs typeface="Roboto"/>
                <a:sym typeface="Roboto"/>
              </a:rPr>
              <a:t>3. Popping Artifacts: The optimization process can sometimes create large Gaussians that result in popping artifacts, particularly in regions with view-dependent appearance.</a:t>
            </a:r>
            <a:endParaRPr/>
          </a:p>
        </p:txBody>
      </p:sp>
      <p:sp>
        <p:nvSpPr>
          <p:cNvPr id="159" name="Google Shape;159;p25"/>
          <p:cNvSpPr txBox="1">
            <a:spLocks noGrp="1"/>
          </p:cNvSpPr>
          <p:nvPr>
            <p:ph type="title"/>
          </p:nvPr>
        </p:nvSpPr>
        <p:spPr>
          <a:xfrm>
            <a:off x="230600" y="178575"/>
            <a:ext cx="8520600" cy="572700"/>
          </a:xfrm>
          <a:prstGeom prst="rect">
            <a:avLst/>
          </a:prstGeom>
        </p:spPr>
        <p:txBody>
          <a:bodyPr spcFirstLastPara="1" wrap="square" lIns="91425" tIns="91425" rIns="91425" bIns="91425" anchor="t" anchorCtr="0">
            <a:noAutofit/>
          </a:bodyPr>
          <a:lstStyle/>
          <a:p>
            <a:pPr marL="0" lvl="0" indent="0" algn="l" rtl="0">
              <a:lnSpc>
                <a:spcPct val="160000"/>
              </a:lnSpc>
              <a:spcBef>
                <a:spcPts val="1400"/>
              </a:spcBef>
              <a:spcAft>
                <a:spcPts val="0"/>
              </a:spcAft>
              <a:buClr>
                <a:schemeClr val="dk1"/>
              </a:buClr>
              <a:buSzPts val="990"/>
              <a:buFont typeface="Arial"/>
              <a:buNone/>
            </a:pPr>
            <a:r>
              <a:rPr lang="en" sz="1785" b="1">
                <a:solidFill>
                  <a:srgbClr val="0D0D0D"/>
                </a:solidFill>
                <a:highlight>
                  <a:srgbClr val="FFFFFF"/>
                </a:highlight>
                <a:latin typeface="Roboto"/>
                <a:ea typeface="Roboto"/>
                <a:cs typeface="Roboto"/>
                <a:sym typeface="Roboto"/>
              </a:rPr>
              <a:t>Limitations and Future Work</a:t>
            </a:r>
            <a:endParaRPr sz="1785" b="1">
              <a:solidFill>
                <a:srgbClr val="0D0D0D"/>
              </a:solidFill>
              <a:highlight>
                <a:srgbClr val="FFFFFF"/>
              </a:highlight>
              <a:latin typeface="Roboto"/>
              <a:ea typeface="Roboto"/>
              <a:cs typeface="Roboto"/>
              <a:sym typeface="Roboto"/>
            </a:endParaRPr>
          </a:p>
          <a:p>
            <a:pPr marL="0" lvl="0" indent="0" algn="l" rtl="0">
              <a:spcBef>
                <a:spcPts val="400"/>
              </a:spcBef>
              <a:spcAft>
                <a:spcPts val="0"/>
              </a:spcAft>
              <a:buSzPts val="990"/>
              <a:buNone/>
            </a:pPr>
            <a:endParaRPr sz="2820"/>
          </a:p>
        </p:txBody>
      </p:sp>
      <p:sp>
        <p:nvSpPr>
          <p:cNvPr id="160" name="Google Shape;160;p25"/>
          <p:cNvSpPr txBox="1"/>
          <p:nvPr/>
        </p:nvSpPr>
        <p:spPr>
          <a:xfrm>
            <a:off x="141000" y="1679475"/>
            <a:ext cx="88620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0D0D0D"/>
                </a:solidFill>
                <a:highlight>
                  <a:srgbClr val="FFFFFF"/>
                </a:highlight>
                <a:latin typeface="Roboto"/>
                <a:ea typeface="Roboto"/>
                <a:cs typeface="Roboto"/>
                <a:sym typeface="Roboto"/>
              </a:rPr>
              <a:t>4. Memory Consumption: The method, while compact compared to previous point-based approaches, consumes significantly more memory than NeRF-based solutions.</a:t>
            </a:r>
            <a:endParaRPr sz="1200">
              <a:solidFill>
                <a:srgbClr val="0D0D0D"/>
              </a:solidFill>
              <a:highlight>
                <a:srgbClr val="FFFFFF"/>
              </a:highlight>
              <a:latin typeface="Roboto"/>
              <a:ea typeface="Roboto"/>
              <a:cs typeface="Roboto"/>
              <a:sym typeface="Roboto"/>
            </a:endParaRPr>
          </a:p>
          <a:p>
            <a:pPr marL="0" lvl="0" indent="0" algn="l" rtl="0">
              <a:spcBef>
                <a:spcPts val="0"/>
              </a:spcBef>
              <a:spcAft>
                <a:spcPts val="0"/>
              </a:spcAft>
              <a:buNone/>
            </a:pPr>
            <a:endParaRPr sz="1200">
              <a:solidFill>
                <a:srgbClr val="0D0D0D"/>
              </a:solidFill>
              <a:highlight>
                <a:srgbClr val="FFFFFF"/>
              </a:highlight>
              <a:latin typeface="Roboto"/>
              <a:ea typeface="Roboto"/>
              <a:cs typeface="Roboto"/>
              <a:sym typeface="Roboto"/>
            </a:endParaRPr>
          </a:p>
          <a:p>
            <a:pPr marL="0" lvl="0" indent="0" algn="l" rtl="0">
              <a:spcBef>
                <a:spcPts val="0"/>
              </a:spcBef>
              <a:spcAft>
                <a:spcPts val="0"/>
              </a:spcAft>
              <a:buNone/>
            </a:pPr>
            <a:r>
              <a:rPr lang="en" sz="1200">
                <a:solidFill>
                  <a:srgbClr val="0D0D0D"/>
                </a:solidFill>
                <a:highlight>
                  <a:srgbClr val="FFFFFF"/>
                </a:highlight>
                <a:latin typeface="Roboto"/>
                <a:ea typeface="Roboto"/>
                <a:cs typeface="Roboto"/>
                <a:sym typeface="Roboto"/>
              </a:rPr>
              <a:t> Peak GPU memory usage during training can exceed 20 GB, especially in large scenes.</a:t>
            </a:r>
            <a:endParaRPr sz="1200">
              <a:solidFill>
                <a:srgbClr val="0D0D0D"/>
              </a:solidFill>
              <a:highlight>
                <a:srgbClr val="FFFFFF"/>
              </a:highlight>
              <a:latin typeface="Roboto"/>
              <a:ea typeface="Roboto"/>
              <a:cs typeface="Roboto"/>
              <a:sym typeface="Roboto"/>
            </a:endParaRPr>
          </a:p>
        </p:txBody>
      </p:sp>
      <p:sp>
        <p:nvSpPr>
          <p:cNvPr id="161" name="Google Shape;161;p25"/>
          <p:cNvSpPr txBox="1"/>
          <p:nvPr/>
        </p:nvSpPr>
        <p:spPr>
          <a:xfrm>
            <a:off x="141000" y="2942475"/>
            <a:ext cx="8918100" cy="1592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500"/>
              </a:spcBef>
              <a:spcAft>
                <a:spcPts val="0"/>
              </a:spcAft>
              <a:buNone/>
            </a:pPr>
            <a:r>
              <a:rPr lang="en" b="1">
                <a:solidFill>
                  <a:srgbClr val="0D0D0D"/>
                </a:solidFill>
                <a:highlight>
                  <a:srgbClr val="FFFFFF"/>
                </a:highlight>
                <a:latin typeface="Roboto"/>
                <a:ea typeface="Roboto"/>
                <a:cs typeface="Roboto"/>
                <a:sym typeface="Roboto"/>
              </a:rPr>
              <a:t>Future Directions:</a:t>
            </a:r>
            <a:endParaRPr b="1">
              <a:solidFill>
                <a:srgbClr val="0D0D0D"/>
              </a:solidFill>
              <a:highlight>
                <a:srgbClr val="FFFFFF"/>
              </a:highlight>
              <a:latin typeface="Roboto"/>
              <a:ea typeface="Roboto"/>
              <a:cs typeface="Roboto"/>
              <a:sym typeface="Roboto"/>
            </a:endParaRPr>
          </a:p>
          <a:p>
            <a:pPr marL="457200" lvl="0" indent="-311150" algn="l" rtl="0">
              <a:lnSpc>
                <a:spcPct val="115000"/>
              </a:lnSpc>
              <a:spcBef>
                <a:spcPts val="2100"/>
              </a:spcBef>
              <a:spcAft>
                <a:spcPts val="0"/>
              </a:spcAft>
              <a:buClr>
                <a:srgbClr val="0D0D0D"/>
              </a:buClr>
              <a:buSzPts val="1300"/>
              <a:buFont typeface="Roboto"/>
              <a:buChar char="●"/>
            </a:pPr>
            <a:r>
              <a:rPr lang="en" sz="1300">
                <a:solidFill>
                  <a:srgbClr val="0D0D0D"/>
                </a:solidFill>
                <a:highlight>
                  <a:srgbClr val="FFFFFF"/>
                </a:highlight>
                <a:latin typeface="Roboto"/>
                <a:ea typeface="Roboto"/>
                <a:cs typeface="Roboto"/>
                <a:sym typeface="Roboto"/>
              </a:rPr>
              <a:t>Address popping artifacts.</a:t>
            </a:r>
            <a:endParaRPr sz="1300">
              <a:solidFill>
                <a:srgbClr val="0D0D0D"/>
              </a:solidFill>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rgbClr val="0D0D0D"/>
              </a:buClr>
              <a:buSzPts val="1300"/>
              <a:buFont typeface="Roboto"/>
              <a:buChar char="●"/>
            </a:pPr>
            <a:r>
              <a:rPr lang="en" sz="1300">
                <a:solidFill>
                  <a:srgbClr val="0D0D0D"/>
                </a:solidFill>
                <a:highlight>
                  <a:srgbClr val="FFFFFF"/>
                </a:highlight>
                <a:latin typeface="Roboto"/>
                <a:ea typeface="Roboto"/>
                <a:cs typeface="Roboto"/>
                <a:sym typeface="Roboto"/>
              </a:rPr>
              <a:t>Regularization: Applying regularization during optimization in unseen regions and popping issues.</a:t>
            </a:r>
            <a:endParaRPr sz="1300">
              <a:solidFill>
                <a:srgbClr val="0D0D0D"/>
              </a:solidFill>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rgbClr val="0D0D0D"/>
              </a:buClr>
              <a:buSzPts val="1300"/>
              <a:buFont typeface="Roboto"/>
              <a:buChar char="●"/>
            </a:pPr>
            <a:r>
              <a:rPr lang="en" sz="1300">
                <a:solidFill>
                  <a:srgbClr val="0D0D0D"/>
                </a:solidFill>
                <a:highlight>
                  <a:srgbClr val="FFFFFF"/>
                </a:highlight>
                <a:latin typeface="Roboto"/>
                <a:ea typeface="Roboto"/>
                <a:cs typeface="Roboto"/>
                <a:sym typeface="Roboto"/>
              </a:rPr>
              <a:t>Memory Optimization Further exploration of compression techniques and low-level optimization to reduce memory consumption.</a:t>
            </a:r>
            <a:endParaRPr sz="1300">
              <a:solidFill>
                <a:srgbClr val="0D0D0D"/>
              </a:solidFill>
              <a:highlight>
                <a:srgbClr val="FFFFFF"/>
              </a:highlight>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6"/>
          <p:cNvSpPr txBox="1">
            <a:spLocks noGrp="1"/>
          </p:cNvSpPr>
          <p:nvPr>
            <p:ph type="title" idx="4294967295"/>
          </p:nvPr>
        </p:nvSpPr>
        <p:spPr>
          <a:xfrm>
            <a:off x="311700" y="240250"/>
            <a:ext cx="8520600" cy="572700"/>
          </a:xfrm>
          <a:prstGeom prst="rect">
            <a:avLst/>
          </a:prstGeom>
        </p:spPr>
        <p:txBody>
          <a:bodyPr spcFirstLastPara="1" wrap="square" lIns="91425" tIns="91425" rIns="91425" bIns="91425" anchor="t" anchorCtr="0">
            <a:normAutofit/>
          </a:bodyPr>
          <a:lstStyle/>
          <a:p>
            <a:pPr marL="0" lvl="0" indent="0" algn="ctr" rtl="0">
              <a:lnSpc>
                <a:spcPct val="160000"/>
              </a:lnSpc>
              <a:spcBef>
                <a:spcPts val="1400"/>
              </a:spcBef>
              <a:spcAft>
                <a:spcPts val="400"/>
              </a:spcAft>
              <a:buNone/>
            </a:pPr>
            <a:r>
              <a:rPr lang="en" sz="1983" b="1">
                <a:solidFill>
                  <a:srgbClr val="0D0D0D"/>
                </a:solidFill>
                <a:highlight>
                  <a:srgbClr val="FFFFFF"/>
                </a:highlight>
                <a:latin typeface="Roboto"/>
                <a:ea typeface="Roboto"/>
                <a:cs typeface="Roboto"/>
                <a:sym typeface="Roboto"/>
              </a:rPr>
              <a:t>HUGS : Human Gaussian Splats</a:t>
            </a:r>
            <a:endParaRPr sz="3133"/>
          </a:p>
        </p:txBody>
      </p:sp>
      <p:sp>
        <p:nvSpPr>
          <p:cNvPr id="167" name="Google Shape;167;p26"/>
          <p:cNvSpPr txBox="1"/>
          <p:nvPr/>
        </p:nvSpPr>
        <p:spPr>
          <a:xfrm>
            <a:off x="147750" y="702175"/>
            <a:ext cx="8848500" cy="43761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1200"/>
              </a:spcBef>
              <a:spcAft>
                <a:spcPts val="0"/>
              </a:spcAft>
              <a:buClr>
                <a:schemeClr val="dk1"/>
              </a:buClr>
              <a:buSzPts val="1100"/>
              <a:buFont typeface="Arial"/>
              <a:buNone/>
            </a:pPr>
            <a:endParaRPr sz="1200" b="1">
              <a:solidFill>
                <a:srgbClr val="0D0D0D"/>
              </a:solidFill>
              <a:highlight>
                <a:srgbClr val="FFFFFF"/>
              </a:highlight>
              <a:latin typeface="Roboto"/>
              <a:ea typeface="Roboto"/>
              <a:cs typeface="Roboto"/>
              <a:sym typeface="Roboto"/>
            </a:endParaRPr>
          </a:p>
          <a:p>
            <a:pPr marL="0" lvl="0" indent="0" algn="ctr" rtl="0">
              <a:lnSpc>
                <a:spcPct val="150000"/>
              </a:lnSpc>
              <a:spcBef>
                <a:spcPts val="1200"/>
              </a:spcBef>
              <a:spcAft>
                <a:spcPts val="0"/>
              </a:spcAft>
              <a:buClr>
                <a:schemeClr val="dk1"/>
              </a:buClr>
              <a:buSzPts val="1100"/>
              <a:buFont typeface="Arial"/>
              <a:buNone/>
            </a:pPr>
            <a:r>
              <a:rPr lang="en" sz="1200" b="1">
                <a:solidFill>
                  <a:srgbClr val="0D0D0D"/>
                </a:solidFill>
                <a:highlight>
                  <a:srgbClr val="FFFFFF"/>
                </a:highlight>
                <a:latin typeface="Roboto"/>
                <a:ea typeface="Roboto"/>
                <a:cs typeface="Roboto"/>
                <a:sym typeface="Roboto"/>
              </a:rPr>
              <a:t>Photorealistic Rendering and Animation of Human Bodies</a:t>
            </a:r>
            <a:endParaRPr sz="1200" b="1">
              <a:solidFill>
                <a:srgbClr val="0D0D0D"/>
              </a:solidFill>
              <a:highlight>
                <a:srgbClr val="FFFFFF"/>
              </a:highlight>
              <a:latin typeface="Roboto"/>
              <a:ea typeface="Roboto"/>
              <a:cs typeface="Roboto"/>
              <a:sym typeface="Roboto"/>
            </a:endParaRPr>
          </a:p>
          <a:p>
            <a:pPr marL="0" lvl="0" indent="0" algn="l" rtl="0">
              <a:lnSpc>
                <a:spcPct val="150000"/>
              </a:lnSpc>
              <a:spcBef>
                <a:spcPts val="1200"/>
              </a:spcBef>
              <a:spcAft>
                <a:spcPts val="0"/>
              </a:spcAft>
              <a:buClr>
                <a:schemeClr val="dk1"/>
              </a:buClr>
              <a:buSzPts val="1100"/>
              <a:buFont typeface="Arial"/>
              <a:buNone/>
            </a:pPr>
            <a:endParaRPr sz="1200" b="1">
              <a:solidFill>
                <a:srgbClr val="0D0D0D"/>
              </a:solidFill>
              <a:highlight>
                <a:srgbClr val="FFFFFF"/>
              </a:highlight>
              <a:latin typeface="Roboto"/>
              <a:ea typeface="Roboto"/>
              <a:cs typeface="Roboto"/>
              <a:sym typeface="Roboto"/>
            </a:endParaRPr>
          </a:p>
          <a:p>
            <a:pPr marL="457200" lvl="0" indent="-304800" algn="l" rtl="0">
              <a:lnSpc>
                <a:spcPct val="200000"/>
              </a:lnSpc>
              <a:spcBef>
                <a:spcPts val="600"/>
              </a:spcBef>
              <a:spcAft>
                <a:spcPts val="0"/>
              </a:spcAft>
              <a:buClr>
                <a:srgbClr val="0D0D0D"/>
              </a:buClr>
              <a:buSzPts val="1200"/>
              <a:buFont typeface="Roboto"/>
              <a:buChar char="●"/>
            </a:pPr>
            <a:r>
              <a:rPr lang="en" sz="1200" b="1">
                <a:solidFill>
                  <a:srgbClr val="0D0D0D"/>
                </a:solidFill>
                <a:highlight>
                  <a:srgbClr val="FFFFFF"/>
                </a:highlight>
                <a:latin typeface="Roboto"/>
                <a:ea typeface="Roboto"/>
                <a:cs typeface="Roboto"/>
                <a:sym typeface="Roboto"/>
              </a:rPr>
              <a:t>WHY</a:t>
            </a:r>
            <a:r>
              <a:rPr lang="en" sz="1200">
                <a:solidFill>
                  <a:srgbClr val="0D0D0D"/>
                </a:solidFill>
                <a:highlight>
                  <a:srgbClr val="FFFFFF"/>
                </a:highlight>
                <a:latin typeface="Roboto"/>
                <a:ea typeface="Roboto"/>
                <a:cs typeface="Roboto"/>
                <a:sym typeface="Roboto"/>
              </a:rPr>
              <a:t>: Crucial for AR/VR, visual effects, and movie production.</a:t>
            </a:r>
            <a:endParaRPr sz="1200">
              <a:solidFill>
                <a:srgbClr val="0D0D0D"/>
              </a:solidFill>
              <a:highlight>
                <a:srgbClr val="FFFFFF"/>
              </a:highlight>
              <a:latin typeface="Roboto"/>
              <a:ea typeface="Roboto"/>
              <a:cs typeface="Roboto"/>
              <a:sym typeface="Roboto"/>
            </a:endParaRPr>
          </a:p>
          <a:p>
            <a:pPr marL="457200" lvl="0" indent="-304800" algn="l" rtl="0">
              <a:lnSpc>
                <a:spcPct val="200000"/>
              </a:lnSpc>
              <a:spcBef>
                <a:spcPts val="0"/>
              </a:spcBef>
              <a:spcAft>
                <a:spcPts val="0"/>
              </a:spcAft>
              <a:buClr>
                <a:srgbClr val="0D0D0D"/>
              </a:buClr>
              <a:buSzPts val="1200"/>
              <a:buFont typeface="Roboto"/>
              <a:buChar char="●"/>
            </a:pPr>
            <a:r>
              <a:rPr lang="en" sz="1200" b="1">
                <a:solidFill>
                  <a:srgbClr val="0D0D0D"/>
                </a:solidFill>
                <a:highlight>
                  <a:srgbClr val="FFFFFF"/>
                </a:highlight>
                <a:latin typeface="Roboto"/>
                <a:ea typeface="Roboto"/>
                <a:cs typeface="Roboto"/>
                <a:sym typeface="Roboto"/>
              </a:rPr>
              <a:t>HOW </a:t>
            </a:r>
            <a:r>
              <a:rPr lang="en" sz="1200">
                <a:solidFill>
                  <a:srgbClr val="0D0D0D"/>
                </a:solidFill>
                <a:highlight>
                  <a:srgbClr val="FFFFFF"/>
                </a:highlight>
                <a:latin typeface="Roboto"/>
                <a:ea typeface="Roboto"/>
                <a:cs typeface="Roboto"/>
                <a:sym typeface="Roboto"/>
              </a:rPr>
              <a:t>: </a:t>
            </a:r>
            <a:r>
              <a:rPr lang="en" sz="1200" u="sng">
                <a:solidFill>
                  <a:srgbClr val="0D0D0D"/>
                </a:solidFill>
                <a:highlight>
                  <a:srgbClr val="FFFFFF"/>
                </a:highlight>
                <a:latin typeface="Roboto"/>
                <a:ea typeface="Roboto"/>
                <a:cs typeface="Roboto"/>
                <a:sym typeface="Roboto"/>
              </a:rPr>
              <a:t>Early methods</a:t>
            </a:r>
            <a:r>
              <a:rPr lang="en" sz="1200">
                <a:solidFill>
                  <a:srgbClr val="0D0D0D"/>
                </a:solidFill>
                <a:highlight>
                  <a:srgbClr val="FFFFFF"/>
                </a:highlight>
                <a:latin typeface="Roboto"/>
                <a:ea typeface="Roboto"/>
                <a:cs typeface="Roboto"/>
                <a:sym typeface="Roboto"/>
              </a:rPr>
              <a:t> → Multi-camera setups and extensive manual effort. </a:t>
            </a:r>
            <a:r>
              <a:rPr lang="en" sz="1200" u="sng">
                <a:solidFill>
                  <a:srgbClr val="0D0D0D"/>
                </a:solidFill>
                <a:highlight>
                  <a:srgbClr val="FFFFFF"/>
                </a:highlight>
                <a:latin typeface="Roboto"/>
                <a:ea typeface="Roboto"/>
                <a:cs typeface="Roboto"/>
                <a:sym typeface="Roboto"/>
              </a:rPr>
              <a:t>Recent advancements</a:t>
            </a:r>
            <a:r>
              <a:rPr lang="en" sz="1200">
                <a:solidFill>
                  <a:srgbClr val="0D0D0D"/>
                </a:solidFill>
                <a:highlight>
                  <a:srgbClr val="FFFFFF"/>
                </a:highlight>
                <a:latin typeface="Roboto"/>
                <a:ea typeface="Roboto"/>
                <a:cs typeface="Roboto"/>
                <a:sym typeface="Roboto"/>
              </a:rPr>
              <a:t> → 3D parametric models like SMPL (Skinned Multi-Person Linear Model)</a:t>
            </a:r>
            <a:endParaRPr sz="1200">
              <a:solidFill>
                <a:srgbClr val="0D0D0D"/>
              </a:solidFill>
              <a:highlight>
                <a:srgbClr val="FFFFFF"/>
              </a:highlight>
              <a:latin typeface="Roboto"/>
              <a:ea typeface="Roboto"/>
              <a:cs typeface="Roboto"/>
              <a:sym typeface="Roboto"/>
            </a:endParaRPr>
          </a:p>
          <a:p>
            <a:pPr marL="914400" lvl="1" indent="-304800" algn="l" rtl="0">
              <a:lnSpc>
                <a:spcPct val="200000"/>
              </a:lnSpc>
              <a:spcBef>
                <a:spcPts val="0"/>
              </a:spcBef>
              <a:spcAft>
                <a:spcPts val="0"/>
              </a:spcAft>
              <a:buClr>
                <a:srgbClr val="0D0D0D"/>
              </a:buClr>
              <a:buSzPts val="1200"/>
              <a:buFont typeface="Roboto"/>
              <a:buAutoNum type="alphaLcPeriod"/>
            </a:pPr>
            <a:r>
              <a:rPr lang="en" sz="1200" b="1">
                <a:solidFill>
                  <a:srgbClr val="0D0D0D"/>
                </a:solidFill>
                <a:highlight>
                  <a:srgbClr val="FFFFFF"/>
                </a:highlight>
                <a:latin typeface="Roboto"/>
                <a:ea typeface="Roboto"/>
                <a:cs typeface="Roboto"/>
                <a:sym typeface="Roboto"/>
              </a:rPr>
              <a:t>Challenges : </a:t>
            </a:r>
            <a:endParaRPr sz="1200">
              <a:solidFill>
                <a:srgbClr val="0D0D0D"/>
              </a:solidFill>
              <a:highlight>
                <a:srgbClr val="FFFFFF"/>
              </a:highlight>
              <a:latin typeface="Roboto"/>
              <a:ea typeface="Roboto"/>
              <a:cs typeface="Roboto"/>
              <a:sym typeface="Roboto"/>
            </a:endParaRPr>
          </a:p>
          <a:p>
            <a:pPr marL="1371600" lvl="2" indent="-304800" algn="l" rtl="0">
              <a:lnSpc>
                <a:spcPct val="200000"/>
              </a:lnSpc>
              <a:spcBef>
                <a:spcPts val="0"/>
              </a:spcBef>
              <a:spcAft>
                <a:spcPts val="0"/>
              </a:spcAft>
              <a:buClr>
                <a:srgbClr val="0D0D0D"/>
              </a:buClr>
              <a:buSzPts val="1200"/>
              <a:buFont typeface="Roboto"/>
              <a:buAutoNum type="romanLcPeriod"/>
            </a:pPr>
            <a:r>
              <a:rPr lang="en" sz="1200">
                <a:solidFill>
                  <a:srgbClr val="0D0D0D"/>
                </a:solidFill>
                <a:highlight>
                  <a:srgbClr val="FFFFFF"/>
                </a:highlight>
                <a:latin typeface="Roboto"/>
                <a:ea typeface="Roboto"/>
                <a:cs typeface="Roboto"/>
                <a:sym typeface="Roboto"/>
              </a:rPr>
              <a:t>Limitations in modeling clothing, hairstyles, and intricate details.</a:t>
            </a:r>
            <a:endParaRPr sz="1200">
              <a:solidFill>
                <a:srgbClr val="0D0D0D"/>
              </a:solidFill>
              <a:highlight>
                <a:srgbClr val="FFFFFF"/>
              </a:highlight>
              <a:latin typeface="Roboto"/>
              <a:ea typeface="Roboto"/>
              <a:cs typeface="Roboto"/>
              <a:sym typeface="Roboto"/>
            </a:endParaRPr>
          </a:p>
          <a:p>
            <a:pPr marL="1371600" lvl="2" indent="-304800" algn="l" rtl="0">
              <a:lnSpc>
                <a:spcPct val="200000"/>
              </a:lnSpc>
              <a:spcBef>
                <a:spcPts val="0"/>
              </a:spcBef>
              <a:spcAft>
                <a:spcPts val="0"/>
              </a:spcAft>
              <a:buClr>
                <a:srgbClr val="0D0D0D"/>
              </a:buClr>
              <a:buSzPts val="1200"/>
              <a:buFont typeface="Roboto"/>
              <a:buAutoNum type="romanLcPeriod"/>
            </a:pPr>
            <a:r>
              <a:rPr lang="en" sz="1200">
                <a:solidFill>
                  <a:srgbClr val="0D0D0D"/>
                </a:solidFill>
                <a:highlight>
                  <a:srgbClr val="FFFFFF"/>
                </a:highlight>
                <a:latin typeface="Roboto"/>
                <a:ea typeface="Roboto"/>
                <a:cs typeface="Roboto"/>
                <a:sym typeface="Roboto"/>
              </a:rPr>
              <a:t>Inefficient in training and rendering</a:t>
            </a:r>
            <a:endParaRPr sz="1200">
              <a:solidFill>
                <a:srgbClr val="0D0D0D"/>
              </a:solidFill>
              <a:highlight>
                <a:srgbClr val="FFFFFF"/>
              </a:highlight>
              <a:latin typeface="Roboto"/>
              <a:ea typeface="Roboto"/>
              <a:cs typeface="Roboto"/>
              <a:sym typeface="Roboto"/>
            </a:endParaRPr>
          </a:p>
          <a:p>
            <a:pPr marL="0" lvl="0" indent="0" algn="l" rtl="0">
              <a:lnSpc>
                <a:spcPct val="200000"/>
              </a:lnSpc>
              <a:spcBef>
                <a:spcPts val="2100"/>
              </a:spcBef>
              <a:spcAft>
                <a:spcPts val="0"/>
              </a:spcAft>
              <a:buNone/>
            </a:pPr>
            <a:endParaRPr sz="1200">
              <a:solidFill>
                <a:srgbClr val="0D0D0D"/>
              </a:solidFill>
              <a:highlight>
                <a:srgbClr val="FFFFFF"/>
              </a:highlight>
              <a:latin typeface="Roboto"/>
              <a:ea typeface="Roboto"/>
              <a:cs typeface="Roboto"/>
              <a:sym typeface="Roboto"/>
            </a:endParaRPr>
          </a:p>
          <a:p>
            <a:pPr marL="0" lvl="0" indent="0" algn="l" rtl="0">
              <a:spcBef>
                <a:spcPts val="2100"/>
              </a:spcBef>
              <a:spcAft>
                <a:spcPts val="0"/>
              </a:spcAft>
              <a:buNone/>
            </a:pPr>
            <a:endParaRPr sz="1800">
              <a:solidFill>
                <a:schemeClr val="dk2"/>
              </a:solidFill>
            </a:endParaRPr>
          </a:p>
        </p:txBody>
      </p:sp>
      <p:pic>
        <p:nvPicPr>
          <p:cNvPr id="168" name="Google Shape;168;p26"/>
          <p:cNvPicPr preferRelativeResize="0"/>
          <p:nvPr/>
        </p:nvPicPr>
        <p:blipFill rotWithShape="1">
          <a:blip r:embed="rId3">
            <a:alphaModFix/>
          </a:blip>
          <a:srcRect l="1999"/>
          <a:stretch/>
        </p:blipFill>
        <p:spPr>
          <a:xfrm>
            <a:off x="6657100" y="2790975"/>
            <a:ext cx="1680250" cy="1628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7"/>
          <p:cNvSpPr txBox="1">
            <a:spLocks noGrp="1"/>
          </p:cNvSpPr>
          <p:nvPr>
            <p:ph type="title" idx="4294967295"/>
          </p:nvPr>
        </p:nvSpPr>
        <p:spPr>
          <a:xfrm>
            <a:off x="311700" y="240250"/>
            <a:ext cx="8520600" cy="572700"/>
          </a:xfrm>
          <a:prstGeom prst="rect">
            <a:avLst/>
          </a:prstGeom>
        </p:spPr>
        <p:txBody>
          <a:bodyPr spcFirstLastPara="1" wrap="square" lIns="91425" tIns="91425" rIns="91425" bIns="91425" anchor="t" anchorCtr="0">
            <a:normAutofit/>
          </a:bodyPr>
          <a:lstStyle/>
          <a:p>
            <a:pPr marL="0" lvl="0" indent="0" algn="ctr" rtl="0">
              <a:lnSpc>
                <a:spcPct val="160000"/>
              </a:lnSpc>
              <a:spcBef>
                <a:spcPts val="1400"/>
              </a:spcBef>
              <a:spcAft>
                <a:spcPts val="400"/>
              </a:spcAft>
              <a:buNone/>
            </a:pPr>
            <a:r>
              <a:rPr lang="en" sz="1983" b="1">
                <a:solidFill>
                  <a:srgbClr val="0D0D0D"/>
                </a:solidFill>
                <a:highlight>
                  <a:srgbClr val="FFFFFF"/>
                </a:highlight>
                <a:latin typeface="Roboto"/>
                <a:ea typeface="Roboto"/>
                <a:cs typeface="Roboto"/>
                <a:sym typeface="Roboto"/>
              </a:rPr>
              <a:t>HUGS : Human Gaussian Splats</a:t>
            </a:r>
            <a:endParaRPr sz="3133"/>
          </a:p>
        </p:txBody>
      </p:sp>
      <p:sp>
        <p:nvSpPr>
          <p:cNvPr id="174" name="Google Shape;174;p27"/>
          <p:cNvSpPr txBox="1"/>
          <p:nvPr/>
        </p:nvSpPr>
        <p:spPr>
          <a:xfrm>
            <a:off x="58342" y="665599"/>
            <a:ext cx="8848500" cy="43761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1200"/>
              </a:spcBef>
              <a:spcAft>
                <a:spcPts val="0"/>
              </a:spcAft>
              <a:buClr>
                <a:schemeClr val="dk1"/>
              </a:buClr>
              <a:buSzPts val="1100"/>
              <a:buFont typeface="Arial"/>
              <a:buNone/>
            </a:pPr>
            <a:r>
              <a:rPr lang="en" sz="1200" b="1" dirty="0">
                <a:solidFill>
                  <a:srgbClr val="0D0D0D"/>
                </a:solidFill>
                <a:highlight>
                  <a:srgbClr val="FFFFFF"/>
                </a:highlight>
                <a:latin typeface="Roboto"/>
                <a:ea typeface="Roboto"/>
                <a:cs typeface="Roboto"/>
                <a:sym typeface="Roboto"/>
              </a:rPr>
              <a:t>Overview</a:t>
            </a:r>
            <a:endParaRPr sz="1200" b="1" dirty="0">
              <a:solidFill>
                <a:srgbClr val="0D0D0D"/>
              </a:solidFill>
              <a:highlight>
                <a:srgbClr val="FFFFFF"/>
              </a:highlight>
              <a:latin typeface="Roboto"/>
              <a:ea typeface="Roboto"/>
              <a:cs typeface="Roboto"/>
              <a:sym typeface="Roboto"/>
            </a:endParaRPr>
          </a:p>
          <a:p>
            <a:pPr marL="0" lvl="0" indent="0" algn="l" rtl="0">
              <a:lnSpc>
                <a:spcPct val="150000"/>
              </a:lnSpc>
              <a:spcBef>
                <a:spcPts val="1200"/>
              </a:spcBef>
              <a:spcAft>
                <a:spcPts val="0"/>
              </a:spcAft>
              <a:buClr>
                <a:schemeClr val="dk1"/>
              </a:buClr>
              <a:buSzPts val="1100"/>
              <a:buFont typeface="Arial"/>
              <a:buNone/>
            </a:pPr>
            <a:endParaRPr sz="1200" b="1" dirty="0">
              <a:solidFill>
                <a:srgbClr val="0D0D0D"/>
              </a:solidFill>
              <a:highlight>
                <a:srgbClr val="FFFFFF"/>
              </a:highlight>
              <a:latin typeface="Roboto"/>
              <a:ea typeface="Roboto"/>
              <a:cs typeface="Roboto"/>
              <a:sym typeface="Roboto"/>
            </a:endParaRPr>
          </a:p>
          <a:p>
            <a:pPr marL="457200" lvl="0" indent="-304800" algn="l" rtl="0">
              <a:lnSpc>
                <a:spcPct val="200000"/>
              </a:lnSpc>
              <a:spcBef>
                <a:spcPts val="600"/>
              </a:spcBef>
              <a:spcAft>
                <a:spcPts val="0"/>
              </a:spcAft>
              <a:buClr>
                <a:srgbClr val="0D0D0D"/>
              </a:buClr>
              <a:buSzPts val="1200"/>
              <a:buFont typeface="Roboto"/>
              <a:buChar char="●"/>
            </a:pPr>
            <a:r>
              <a:rPr lang="en" sz="1200" dirty="0">
                <a:solidFill>
                  <a:srgbClr val="0D0D0D"/>
                </a:solidFill>
                <a:highlight>
                  <a:srgbClr val="FFFFFF"/>
                </a:highlight>
                <a:latin typeface="Roboto"/>
                <a:ea typeface="Roboto"/>
                <a:cs typeface="Roboto"/>
                <a:sym typeface="Roboto"/>
              </a:rPr>
              <a:t>HUGS represent humans and scenes using 3D Gaussians.</a:t>
            </a:r>
            <a:endParaRPr sz="1200" dirty="0">
              <a:solidFill>
                <a:srgbClr val="0D0D0D"/>
              </a:solidFill>
              <a:highlight>
                <a:srgbClr val="FFFFFF"/>
              </a:highlight>
              <a:latin typeface="Roboto"/>
              <a:ea typeface="Roboto"/>
              <a:cs typeface="Roboto"/>
              <a:sym typeface="Roboto"/>
            </a:endParaRPr>
          </a:p>
          <a:p>
            <a:pPr marL="914400" lvl="1" indent="-304800" algn="l" rtl="0">
              <a:lnSpc>
                <a:spcPct val="200000"/>
              </a:lnSpc>
              <a:spcBef>
                <a:spcPts val="0"/>
              </a:spcBef>
              <a:spcAft>
                <a:spcPts val="0"/>
              </a:spcAft>
              <a:buClr>
                <a:srgbClr val="0D0D0D"/>
              </a:buClr>
              <a:buSzPts val="1200"/>
              <a:buFont typeface="Roboto"/>
              <a:buAutoNum type="alphaLcPeriod"/>
            </a:pPr>
            <a:r>
              <a:rPr lang="en" sz="1200" dirty="0">
                <a:solidFill>
                  <a:srgbClr val="0D0D0D"/>
                </a:solidFill>
                <a:highlight>
                  <a:srgbClr val="FFFFFF"/>
                </a:highlight>
                <a:latin typeface="Roboto"/>
                <a:ea typeface="Roboto"/>
                <a:cs typeface="Roboto"/>
                <a:sym typeface="Roboto"/>
              </a:rPr>
              <a:t>utilizing 3D Gaussian Splatting (3DGS) </a:t>
            </a:r>
            <a:r>
              <a:rPr lang="en" sz="1200" dirty="0">
                <a:solidFill>
                  <a:srgbClr val="0D0D0D"/>
                </a:solidFill>
                <a:highlight>
                  <a:schemeClr val="lt1"/>
                </a:highlight>
                <a:latin typeface="Roboto"/>
                <a:ea typeface="Roboto"/>
                <a:cs typeface="Roboto"/>
                <a:sym typeface="Roboto"/>
              </a:rPr>
              <a:t>with explicit </a:t>
            </a:r>
            <a:r>
              <a:rPr lang="en" sz="1200" b="1" dirty="0">
                <a:solidFill>
                  <a:srgbClr val="0D0D0D"/>
                </a:solidFill>
                <a:highlight>
                  <a:schemeClr val="lt1"/>
                </a:highlight>
                <a:latin typeface="Roboto"/>
                <a:ea typeface="Roboto"/>
                <a:cs typeface="Roboto"/>
                <a:sym typeface="Roboto"/>
              </a:rPr>
              <a:t>control</a:t>
            </a:r>
            <a:r>
              <a:rPr lang="en" sz="1200" dirty="0">
                <a:solidFill>
                  <a:srgbClr val="0D0D0D"/>
                </a:solidFill>
                <a:highlight>
                  <a:srgbClr val="FFFFFF"/>
                </a:highlight>
                <a:latin typeface="Roboto"/>
                <a:ea typeface="Roboto"/>
                <a:cs typeface="Roboto"/>
                <a:sym typeface="Roboto"/>
              </a:rPr>
              <a:t> → improved training and rendering speeds</a:t>
            </a:r>
            <a:endParaRPr sz="1200" dirty="0">
              <a:solidFill>
                <a:srgbClr val="0D0D0D"/>
              </a:solidFill>
              <a:highlight>
                <a:srgbClr val="FFFFFF"/>
              </a:highlight>
              <a:latin typeface="Roboto"/>
              <a:ea typeface="Roboto"/>
              <a:cs typeface="Roboto"/>
              <a:sym typeface="Roboto"/>
            </a:endParaRPr>
          </a:p>
          <a:p>
            <a:pPr marL="914400" lvl="0" indent="0" algn="l" rtl="0">
              <a:lnSpc>
                <a:spcPct val="200000"/>
              </a:lnSpc>
              <a:spcBef>
                <a:spcPts val="2100"/>
              </a:spcBef>
              <a:spcAft>
                <a:spcPts val="0"/>
              </a:spcAft>
              <a:buNone/>
            </a:pPr>
            <a:endParaRPr sz="1200" dirty="0">
              <a:solidFill>
                <a:srgbClr val="0D0D0D"/>
              </a:solidFill>
              <a:highlight>
                <a:srgbClr val="FFFFFF"/>
              </a:highlight>
              <a:latin typeface="Roboto"/>
              <a:ea typeface="Roboto"/>
              <a:cs typeface="Roboto"/>
              <a:sym typeface="Roboto"/>
            </a:endParaRPr>
          </a:p>
          <a:p>
            <a:pPr marL="457200" lvl="0" indent="-304800" algn="l" rtl="0">
              <a:lnSpc>
                <a:spcPct val="200000"/>
              </a:lnSpc>
              <a:spcBef>
                <a:spcPts val="2100"/>
              </a:spcBef>
              <a:spcAft>
                <a:spcPts val="0"/>
              </a:spcAft>
              <a:buClr>
                <a:srgbClr val="0D0D0D"/>
              </a:buClr>
              <a:buSzPts val="1200"/>
              <a:buFont typeface="Roboto"/>
              <a:buChar char="●"/>
            </a:pPr>
            <a:r>
              <a:rPr lang="en" sz="1200" b="1" dirty="0">
                <a:solidFill>
                  <a:srgbClr val="0D0D0D"/>
                </a:solidFill>
                <a:highlight>
                  <a:srgbClr val="FFFFFF"/>
                </a:highlight>
                <a:latin typeface="Roboto"/>
                <a:ea typeface="Roboto"/>
                <a:cs typeface="Roboto"/>
                <a:sym typeface="Roboto"/>
              </a:rPr>
              <a:t>INITIALIZATION </a:t>
            </a:r>
            <a:r>
              <a:rPr lang="en" sz="1200" dirty="0">
                <a:solidFill>
                  <a:srgbClr val="0D0D0D"/>
                </a:solidFill>
                <a:highlight>
                  <a:srgbClr val="FFFFFF"/>
                </a:highlight>
                <a:latin typeface="Roboto"/>
                <a:ea typeface="Roboto"/>
                <a:cs typeface="Roboto"/>
                <a:sym typeface="Roboto"/>
              </a:rPr>
              <a:t>: SMPL model with deviations to capture finer details → Predicts the LBS (Linear Blend Skinning)</a:t>
            </a:r>
            <a:endParaRPr sz="1200" dirty="0">
              <a:solidFill>
                <a:srgbClr val="0D0D0D"/>
              </a:solidFill>
              <a:highlight>
                <a:srgbClr val="FFFFFF"/>
              </a:highlight>
              <a:latin typeface="Roboto"/>
              <a:ea typeface="Roboto"/>
              <a:cs typeface="Roboto"/>
              <a:sym typeface="Roboto"/>
            </a:endParaRPr>
          </a:p>
          <a:p>
            <a:pPr marL="0" lvl="0" indent="0" algn="l" rtl="0">
              <a:lnSpc>
                <a:spcPct val="200000"/>
              </a:lnSpc>
              <a:spcBef>
                <a:spcPts val="2100"/>
              </a:spcBef>
              <a:spcAft>
                <a:spcPts val="0"/>
              </a:spcAft>
              <a:buNone/>
            </a:pPr>
            <a:endParaRPr sz="1200" dirty="0">
              <a:solidFill>
                <a:srgbClr val="0D0D0D"/>
              </a:solidFill>
              <a:highlight>
                <a:srgbClr val="FFFFFF"/>
              </a:highlight>
              <a:latin typeface="Roboto"/>
              <a:ea typeface="Roboto"/>
              <a:cs typeface="Roboto"/>
              <a:sym typeface="Roboto"/>
            </a:endParaRPr>
          </a:p>
          <a:p>
            <a:pPr marL="457200" lvl="0" indent="-304800" algn="l" rtl="0">
              <a:lnSpc>
                <a:spcPct val="200000"/>
              </a:lnSpc>
              <a:spcBef>
                <a:spcPts val="2100"/>
              </a:spcBef>
              <a:spcAft>
                <a:spcPts val="0"/>
              </a:spcAft>
              <a:buClr>
                <a:srgbClr val="0D0D0D"/>
              </a:buClr>
              <a:buSzPts val="1200"/>
              <a:buFont typeface="Roboto"/>
              <a:buChar char="●"/>
            </a:pPr>
            <a:r>
              <a:rPr lang="en" sz="1200" b="1" dirty="0">
                <a:solidFill>
                  <a:srgbClr val="0D0D0D"/>
                </a:solidFill>
                <a:highlight>
                  <a:srgbClr val="FFFFFF"/>
                </a:highlight>
                <a:latin typeface="Roboto"/>
                <a:ea typeface="Roboto"/>
                <a:cs typeface="Roboto"/>
                <a:sym typeface="Roboto"/>
              </a:rPr>
              <a:t>RESULT : </a:t>
            </a:r>
            <a:r>
              <a:rPr lang="en" sz="1200" dirty="0">
                <a:solidFill>
                  <a:srgbClr val="0D0D0D"/>
                </a:solidFill>
                <a:highlight>
                  <a:srgbClr val="FFFFFF"/>
                </a:highlight>
                <a:latin typeface="Roboto"/>
                <a:ea typeface="Roboto"/>
                <a:cs typeface="Roboto"/>
                <a:sym typeface="Roboto"/>
              </a:rPr>
              <a:t>Can render animatable human avatars at 60fps in HD resolution</a:t>
            </a:r>
            <a:endParaRPr sz="1200" dirty="0">
              <a:solidFill>
                <a:srgbClr val="0D0D0D"/>
              </a:solidFill>
              <a:highlight>
                <a:srgbClr val="FFFFFF"/>
              </a:highlight>
              <a:latin typeface="Roboto"/>
              <a:ea typeface="Roboto"/>
              <a:cs typeface="Roboto"/>
              <a:sym typeface="Roboto"/>
            </a:endParaRPr>
          </a:p>
          <a:p>
            <a:pPr marL="0" lvl="0" indent="0" algn="l" rtl="0">
              <a:lnSpc>
                <a:spcPct val="200000"/>
              </a:lnSpc>
              <a:spcBef>
                <a:spcPts val="2100"/>
              </a:spcBef>
              <a:spcAft>
                <a:spcPts val="0"/>
              </a:spcAft>
              <a:buNone/>
            </a:pPr>
            <a:endParaRPr sz="1200" dirty="0">
              <a:solidFill>
                <a:srgbClr val="0D0D0D"/>
              </a:solidFill>
              <a:highlight>
                <a:srgbClr val="FFFFFF"/>
              </a:highlight>
              <a:latin typeface="Roboto"/>
              <a:ea typeface="Roboto"/>
              <a:cs typeface="Roboto"/>
              <a:sym typeface="Roboto"/>
            </a:endParaRPr>
          </a:p>
          <a:p>
            <a:pPr marL="0" lvl="0" indent="0" algn="l" rtl="0">
              <a:spcBef>
                <a:spcPts val="2100"/>
              </a:spcBef>
              <a:spcAft>
                <a:spcPts val="0"/>
              </a:spcAft>
              <a:buNone/>
            </a:pPr>
            <a:endParaRPr sz="1800" dirty="0">
              <a:solidFill>
                <a:schemeClr val="dk2"/>
              </a:solidFill>
            </a:endParaRPr>
          </a:p>
        </p:txBody>
      </p:sp>
      <p:sp>
        <p:nvSpPr>
          <p:cNvPr id="175" name="Google Shape;175;p27"/>
          <p:cNvSpPr/>
          <p:nvPr/>
        </p:nvSpPr>
        <p:spPr>
          <a:xfrm>
            <a:off x="2898546" y="2580447"/>
            <a:ext cx="1815000" cy="67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t>Allow the Gaussians to deviate, increase, and pruned from the SMPL model</a:t>
            </a:r>
            <a:endParaRPr sz="1000" dirty="0"/>
          </a:p>
        </p:txBody>
      </p:sp>
      <p:sp>
        <p:nvSpPr>
          <p:cNvPr id="176" name="Google Shape;176;p27"/>
          <p:cNvSpPr txBox="1"/>
          <p:nvPr/>
        </p:nvSpPr>
        <p:spPr>
          <a:xfrm>
            <a:off x="6145600" y="2353625"/>
            <a:ext cx="2599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2"/>
                </a:solidFill>
              </a:rPr>
              <a:t>Model the geometry and </a:t>
            </a:r>
            <a:endParaRPr sz="1000">
              <a:solidFill>
                <a:schemeClr val="dk2"/>
              </a:solidFill>
            </a:endParaRPr>
          </a:p>
          <a:p>
            <a:pPr marL="0" lvl="0" indent="0" algn="l" rtl="0">
              <a:spcBef>
                <a:spcPts val="0"/>
              </a:spcBef>
              <a:spcAft>
                <a:spcPts val="0"/>
              </a:spcAft>
              <a:buNone/>
            </a:pPr>
            <a:r>
              <a:rPr lang="en" sz="1000">
                <a:solidFill>
                  <a:schemeClr val="dk2"/>
                </a:solidFill>
              </a:rPr>
              <a:t>appearance details (e.g., hair and clothing) </a:t>
            </a:r>
            <a:endParaRPr sz="1000">
              <a:solidFill>
                <a:schemeClr val="dk2"/>
              </a:solidFill>
            </a:endParaRPr>
          </a:p>
          <a:p>
            <a:pPr marL="0" lvl="0" indent="0" algn="l" rtl="0">
              <a:spcBef>
                <a:spcPts val="0"/>
              </a:spcBef>
              <a:spcAft>
                <a:spcPts val="0"/>
              </a:spcAft>
              <a:buNone/>
            </a:pPr>
            <a:r>
              <a:rPr lang="en" sz="1000">
                <a:solidFill>
                  <a:schemeClr val="dk2"/>
                </a:solidFill>
              </a:rPr>
              <a:t>beyond the SMPL model</a:t>
            </a:r>
            <a:endParaRPr sz="1000">
              <a:solidFill>
                <a:schemeClr val="dk2"/>
              </a:solidFill>
            </a:endParaRPr>
          </a:p>
        </p:txBody>
      </p:sp>
      <p:cxnSp>
        <p:nvCxnSpPr>
          <p:cNvPr id="177" name="Google Shape;177;p27"/>
          <p:cNvCxnSpPr>
            <a:stCxn id="175" idx="0"/>
          </p:cNvCxnSpPr>
          <p:nvPr/>
        </p:nvCxnSpPr>
        <p:spPr>
          <a:xfrm rot="10800000">
            <a:off x="3806046" y="2377047"/>
            <a:ext cx="0" cy="203400"/>
          </a:xfrm>
          <a:prstGeom prst="straightConnector1">
            <a:avLst/>
          </a:prstGeom>
          <a:noFill/>
          <a:ln w="9525" cap="flat" cmpd="sng">
            <a:solidFill>
              <a:schemeClr val="dk2"/>
            </a:solidFill>
            <a:prstDash val="solid"/>
            <a:round/>
            <a:headEnd type="stealth" w="med" len="med"/>
            <a:tailEnd type="none" w="med" len="med"/>
          </a:ln>
        </p:spPr>
      </p:cxnSp>
      <p:cxnSp>
        <p:nvCxnSpPr>
          <p:cNvPr id="178" name="Google Shape;178;p27"/>
          <p:cNvCxnSpPr>
            <a:stCxn id="175" idx="3"/>
            <a:endCxn id="176" idx="1"/>
          </p:cNvCxnSpPr>
          <p:nvPr/>
        </p:nvCxnSpPr>
        <p:spPr>
          <a:xfrm flipV="1">
            <a:off x="4713546" y="2676875"/>
            <a:ext cx="1432054" cy="239872"/>
          </a:xfrm>
          <a:prstGeom prst="straightConnector1">
            <a:avLst/>
          </a:prstGeom>
          <a:noFill/>
          <a:ln w="9525" cap="flat" cmpd="sng">
            <a:solidFill>
              <a:schemeClr val="dk2"/>
            </a:solidFill>
            <a:prstDash val="solid"/>
            <a:round/>
            <a:headEnd type="none" w="med" len="med"/>
            <a:tailEnd type="triangle" w="med" len="med"/>
          </a:ln>
        </p:spPr>
      </p:cxnSp>
      <p:sp>
        <p:nvSpPr>
          <p:cNvPr id="179" name="Google Shape;179;p27"/>
          <p:cNvSpPr/>
          <p:nvPr/>
        </p:nvSpPr>
        <p:spPr>
          <a:xfrm>
            <a:off x="6235804" y="3955269"/>
            <a:ext cx="1815000" cy="67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t>Technique to deform the mesh based on the pose parameters</a:t>
            </a:r>
            <a:endParaRPr sz="1000" dirty="0"/>
          </a:p>
        </p:txBody>
      </p:sp>
      <p:cxnSp>
        <p:nvCxnSpPr>
          <p:cNvPr id="180" name="Google Shape;180;p27"/>
          <p:cNvCxnSpPr>
            <a:endCxn id="179" idx="0"/>
          </p:cNvCxnSpPr>
          <p:nvPr/>
        </p:nvCxnSpPr>
        <p:spPr>
          <a:xfrm flipH="1">
            <a:off x="7143304" y="3774669"/>
            <a:ext cx="3300" cy="180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8"/>
          <p:cNvSpPr txBox="1">
            <a:spLocks noGrp="1"/>
          </p:cNvSpPr>
          <p:nvPr>
            <p:ph type="title" idx="4294967295"/>
          </p:nvPr>
        </p:nvSpPr>
        <p:spPr>
          <a:xfrm>
            <a:off x="311700" y="240250"/>
            <a:ext cx="8520600" cy="572700"/>
          </a:xfrm>
          <a:prstGeom prst="rect">
            <a:avLst/>
          </a:prstGeom>
        </p:spPr>
        <p:txBody>
          <a:bodyPr spcFirstLastPara="1" wrap="square" lIns="91425" tIns="91425" rIns="91425" bIns="91425" anchor="t" anchorCtr="0">
            <a:normAutofit/>
          </a:bodyPr>
          <a:lstStyle/>
          <a:p>
            <a:pPr marL="0" lvl="0" indent="0" algn="ctr" rtl="0">
              <a:lnSpc>
                <a:spcPct val="160000"/>
              </a:lnSpc>
              <a:spcBef>
                <a:spcPts val="1400"/>
              </a:spcBef>
              <a:spcAft>
                <a:spcPts val="400"/>
              </a:spcAft>
              <a:buNone/>
            </a:pPr>
            <a:r>
              <a:rPr lang="en" sz="1983" b="1">
                <a:solidFill>
                  <a:srgbClr val="0D0D0D"/>
                </a:solidFill>
                <a:highlight>
                  <a:srgbClr val="FFFFFF"/>
                </a:highlight>
                <a:latin typeface="Roboto"/>
                <a:ea typeface="Roboto"/>
                <a:cs typeface="Roboto"/>
                <a:sym typeface="Roboto"/>
              </a:rPr>
              <a:t>HUGS : Human Gaussian Splats</a:t>
            </a:r>
            <a:endParaRPr sz="3133"/>
          </a:p>
        </p:txBody>
      </p:sp>
      <p:sp>
        <p:nvSpPr>
          <p:cNvPr id="186" name="Google Shape;186;p28"/>
          <p:cNvSpPr txBox="1"/>
          <p:nvPr/>
        </p:nvSpPr>
        <p:spPr>
          <a:xfrm>
            <a:off x="147750" y="702175"/>
            <a:ext cx="8848500" cy="4359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1200"/>
              </a:spcBef>
              <a:spcAft>
                <a:spcPts val="0"/>
              </a:spcAft>
              <a:buClr>
                <a:schemeClr val="dk1"/>
              </a:buClr>
              <a:buSzPts val="1100"/>
              <a:buFont typeface="Arial"/>
              <a:buNone/>
            </a:pPr>
            <a:r>
              <a:rPr lang="en" sz="1200" b="1">
                <a:solidFill>
                  <a:srgbClr val="0D0D0D"/>
                </a:solidFill>
                <a:highlight>
                  <a:srgbClr val="FFFFFF"/>
                </a:highlight>
                <a:latin typeface="Roboto"/>
                <a:ea typeface="Roboto"/>
                <a:cs typeface="Roboto"/>
                <a:sym typeface="Roboto"/>
              </a:rPr>
              <a:t>Methodology</a:t>
            </a:r>
            <a:endParaRPr sz="1200" b="1">
              <a:solidFill>
                <a:srgbClr val="0D0D0D"/>
              </a:solidFill>
              <a:highlight>
                <a:srgbClr val="FFFFFF"/>
              </a:highlight>
              <a:latin typeface="Roboto"/>
              <a:ea typeface="Roboto"/>
              <a:cs typeface="Roboto"/>
              <a:sym typeface="Roboto"/>
            </a:endParaRPr>
          </a:p>
          <a:p>
            <a:pPr marL="457200" lvl="0" indent="0" algn="ctr" rtl="0">
              <a:lnSpc>
                <a:spcPct val="200000"/>
              </a:lnSpc>
              <a:spcBef>
                <a:spcPts val="600"/>
              </a:spcBef>
              <a:spcAft>
                <a:spcPts val="0"/>
              </a:spcAft>
              <a:buNone/>
            </a:pPr>
            <a:endParaRPr sz="1200">
              <a:solidFill>
                <a:srgbClr val="0D0D0D"/>
              </a:solidFill>
              <a:highlight>
                <a:srgbClr val="FFFFFF"/>
              </a:highlight>
              <a:latin typeface="Roboto"/>
              <a:ea typeface="Roboto"/>
              <a:cs typeface="Roboto"/>
              <a:sym typeface="Roboto"/>
            </a:endParaRPr>
          </a:p>
          <a:p>
            <a:pPr marL="0" lvl="0" indent="0" algn="l" rtl="0">
              <a:spcBef>
                <a:spcPts val="2100"/>
              </a:spcBef>
              <a:spcAft>
                <a:spcPts val="0"/>
              </a:spcAft>
              <a:buNone/>
            </a:pPr>
            <a:endParaRPr sz="1800">
              <a:solidFill>
                <a:schemeClr val="dk2"/>
              </a:solidFill>
            </a:endParaRPr>
          </a:p>
        </p:txBody>
      </p:sp>
      <p:sp>
        <p:nvSpPr>
          <p:cNvPr id="187" name="Google Shape;187;p28"/>
          <p:cNvSpPr txBox="1"/>
          <p:nvPr/>
        </p:nvSpPr>
        <p:spPr>
          <a:xfrm>
            <a:off x="1061250" y="1226300"/>
            <a:ext cx="7021500" cy="369300"/>
          </a:xfrm>
          <a:prstGeom prst="rect">
            <a:avLst/>
          </a:prstGeom>
          <a:noFill/>
          <a:ln>
            <a:noFill/>
          </a:ln>
        </p:spPr>
        <p:txBody>
          <a:bodyPr spcFirstLastPara="1" wrap="square" lIns="91425" tIns="91425" rIns="91425" bIns="91425" anchor="t" anchorCtr="0">
            <a:spAutoFit/>
          </a:bodyPr>
          <a:lstStyle/>
          <a:p>
            <a:pPr marL="457200" lvl="0" indent="0" algn="ctr" rtl="0">
              <a:lnSpc>
                <a:spcPct val="200000"/>
              </a:lnSpc>
              <a:spcBef>
                <a:spcPts val="600"/>
              </a:spcBef>
              <a:spcAft>
                <a:spcPts val="2100"/>
              </a:spcAft>
              <a:buClr>
                <a:schemeClr val="dk1"/>
              </a:buClr>
              <a:buSzPts val="1100"/>
              <a:buFont typeface="Arial"/>
              <a:buNone/>
            </a:pPr>
            <a:r>
              <a:rPr lang="en" sz="1200" b="1">
                <a:solidFill>
                  <a:srgbClr val="0D0D0D"/>
                </a:solidFill>
                <a:highlight>
                  <a:schemeClr val="lt1"/>
                </a:highlight>
                <a:latin typeface="Roboto"/>
                <a:ea typeface="Roboto"/>
                <a:cs typeface="Roboto"/>
                <a:sym typeface="Roboto"/>
              </a:rPr>
              <a:t>INPUT : </a:t>
            </a:r>
            <a:r>
              <a:rPr lang="en" sz="1200">
                <a:solidFill>
                  <a:srgbClr val="0D0D0D"/>
                </a:solidFill>
                <a:highlight>
                  <a:schemeClr val="lt1"/>
                </a:highlight>
                <a:latin typeface="Roboto"/>
                <a:ea typeface="Roboto"/>
                <a:cs typeface="Roboto"/>
                <a:sym typeface="Roboto"/>
              </a:rPr>
              <a:t>Monocular video containing camera motions, a moving human, and a static scene</a:t>
            </a:r>
            <a:endParaRPr sz="1800">
              <a:solidFill>
                <a:schemeClr val="dk2"/>
              </a:solidFill>
            </a:endParaRPr>
          </a:p>
        </p:txBody>
      </p:sp>
      <p:sp>
        <p:nvSpPr>
          <p:cNvPr id="188" name="Google Shape;188;p28"/>
          <p:cNvSpPr txBox="1"/>
          <p:nvPr/>
        </p:nvSpPr>
        <p:spPr>
          <a:xfrm>
            <a:off x="1061250" y="1805750"/>
            <a:ext cx="7021500" cy="369300"/>
          </a:xfrm>
          <a:prstGeom prst="rect">
            <a:avLst/>
          </a:prstGeom>
          <a:noFill/>
          <a:ln>
            <a:noFill/>
          </a:ln>
        </p:spPr>
        <p:txBody>
          <a:bodyPr spcFirstLastPara="1" wrap="square" lIns="91425" tIns="91425" rIns="91425" bIns="91425" anchor="t" anchorCtr="0">
            <a:spAutoFit/>
          </a:bodyPr>
          <a:lstStyle/>
          <a:p>
            <a:pPr marL="457200" lvl="0" indent="0" algn="ctr" rtl="0">
              <a:lnSpc>
                <a:spcPct val="200000"/>
              </a:lnSpc>
              <a:spcBef>
                <a:spcPts val="600"/>
              </a:spcBef>
              <a:spcAft>
                <a:spcPts val="2100"/>
              </a:spcAft>
              <a:buNone/>
            </a:pPr>
            <a:r>
              <a:rPr lang="en" sz="1200">
                <a:solidFill>
                  <a:srgbClr val="0D0D0D"/>
                </a:solidFill>
                <a:highlight>
                  <a:schemeClr val="lt1"/>
                </a:highlight>
                <a:latin typeface="Roboto"/>
                <a:ea typeface="Roboto"/>
                <a:cs typeface="Roboto"/>
                <a:sym typeface="Roboto"/>
              </a:rPr>
              <a:t>Represent the human(SMPL) and scene(COLMAP) by arranging 3D Gaussians</a:t>
            </a:r>
            <a:endParaRPr sz="1800">
              <a:solidFill>
                <a:schemeClr val="dk2"/>
              </a:solidFill>
              <a:latin typeface="Roboto"/>
              <a:ea typeface="Roboto"/>
              <a:cs typeface="Roboto"/>
              <a:sym typeface="Roboto"/>
            </a:endParaRPr>
          </a:p>
        </p:txBody>
      </p:sp>
      <p:pic>
        <p:nvPicPr>
          <p:cNvPr id="189" name="Google Shape;189;p28"/>
          <p:cNvPicPr preferRelativeResize="0"/>
          <p:nvPr/>
        </p:nvPicPr>
        <p:blipFill rotWithShape="1">
          <a:blip r:embed="rId3">
            <a:alphaModFix/>
          </a:blip>
          <a:srcRect l="8622" t="18553" r="7660" b="15513"/>
          <a:stretch/>
        </p:blipFill>
        <p:spPr>
          <a:xfrm>
            <a:off x="3148162" y="2595000"/>
            <a:ext cx="3062275" cy="572700"/>
          </a:xfrm>
          <a:prstGeom prst="rect">
            <a:avLst/>
          </a:prstGeom>
          <a:noFill/>
          <a:ln>
            <a:noFill/>
          </a:ln>
        </p:spPr>
      </p:pic>
      <p:sp>
        <p:nvSpPr>
          <p:cNvPr id="190" name="Google Shape;190;p28"/>
          <p:cNvSpPr/>
          <p:nvPr/>
        </p:nvSpPr>
        <p:spPr>
          <a:xfrm>
            <a:off x="2599682" y="2434418"/>
            <a:ext cx="4659900" cy="15906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1" name="Google Shape;191;p28"/>
          <p:cNvSpPr txBox="1"/>
          <p:nvPr/>
        </p:nvSpPr>
        <p:spPr>
          <a:xfrm>
            <a:off x="2816975" y="2873025"/>
            <a:ext cx="4036200" cy="954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dirty="0">
                <a:solidFill>
                  <a:schemeClr val="dk2"/>
                </a:solidFill>
              </a:rPr>
              <a:t>p → Location</a:t>
            </a:r>
            <a:endParaRPr sz="1000" dirty="0">
              <a:solidFill>
                <a:schemeClr val="dk2"/>
              </a:solidFill>
            </a:endParaRPr>
          </a:p>
          <a:p>
            <a:pPr marL="0" lvl="0" indent="0" algn="ctr" rtl="0">
              <a:spcBef>
                <a:spcPts val="0"/>
              </a:spcBef>
              <a:spcAft>
                <a:spcPts val="0"/>
              </a:spcAft>
              <a:buNone/>
            </a:pPr>
            <a:r>
              <a:rPr lang="en" sz="1000" dirty="0">
                <a:solidFill>
                  <a:schemeClr val="dk2"/>
                </a:solidFill>
              </a:rPr>
              <a:t>o(i) → Opacity</a:t>
            </a:r>
            <a:endParaRPr sz="1000" dirty="0">
              <a:solidFill>
                <a:schemeClr val="dk2"/>
              </a:solidFill>
            </a:endParaRPr>
          </a:p>
          <a:p>
            <a:pPr marL="0" lvl="0" indent="0" algn="ctr" rtl="0">
              <a:spcBef>
                <a:spcPts val="0"/>
              </a:spcBef>
              <a:spcAft>
                <a:spcPts val="0"/>
              </a:spcAft>
              <a:buNone/>
            </a:pPr>
            <a:r>
              <a:rPr lang="en" sz="1000" dirty="0">
                <a:solidFill>
                  <a:schemeClr val="dk2"/>
                </a:solidFill>
              </a:rPr>
              <a:t>μ(i) → Center</a:t>
            </a:r>
            <a:endParaRPr sz="1000" dirty="0">
              <a:solidFill>
                <a:schemeClr val="dk2"/>
              </a:solidFill>
            </a:endParaRPr>
          </a:p>
          <a:p>
            <a:pPr marL="0" lvl="0" indent="0" algn="ctr" rtl="0">
              <a:spcBef>
                <a:spcPts val="0"/>
              </a:spcBef>
              <a:spcAft>
                <a:spcPts val="0"/>
              </a:spcAft>
              <a:buNone/>
            </a:pPr>
            <a:r>
              <a:rPr lang="en" sz="1000" dirty="0">
                <a:solidFill>
                  <a:schemeClr val="dk2"/>
                </a:solidFill>
              </a:rPr>
              <a:t>Σ(i) → Covariance matrix </a:t>
            </a:r>
            <a:endParaRPr sz="1000" dirty="0">
              <a:solidFill>
                <a:schemeClr val="dk2"/>
              </a:solidFill>
            </a:endParaRPr>
          </a:p>
          <a:p>
            <a:pPr marL="457200" lvl="0" indent="457200" algn="l" rtl="0">
              <a:spcBef>
                <a:spcPts val="0"/>
              </a:spcBef>
              <a:spcAft>
                <a:spcPts val="0"/>
              </a:spcAft>
              <a:buNone/>
            </a:pPr>
            <a:r>
              <a:rPr lang="en" sz="1000" dirty="0">
                <a:solidFill>
                  <a:schemeClr val="dk2"/>
                </a:solidFill>
              </a:rPr>
              <a:t>  	       with Scale and Rotation</a:t>
            </a:r>
            <a:endParaRPr sz="1000" dirty="0">
              <a:solidFill>
                <a:schemeClr val="dk2"/>
              </a:solidFill>
            </a:endParaRPr>
          </a:p>
        </p:txBody>
      </p:sp>
      <p:cxnSp>
        <p:nvCxnSpPr>
          <p:cNvPr id="192" name="Google Shape;192;p28"/>
          <p:cNvCxnSpPr>
            <a:cxnSpLocks/>
          </p:cNvCxnSpPr>
          <p:nvPr/>
        </p:nvCxnSpPr>
        <p:spPr>
          <a:xfrm>
            <a:off x="5140960" y="2288924"/>
            <a:ext cx="0" cy="210300"/>
          </a:xfrm>
          <a:prstGeom prst="straightConnector1">
            <a:avLst/>
          </a:prstGeom>
          <a:noFill/>
          <a:ln w="9525" cap="flat" cmpd="sng">
            <a:solidFill>
              <a:schemeClr val="dk2"/>
            </a:solidFill>
            <a:prstDash val="solid"/>
            <a:round/>
            <a:headEnd type="none" w="med" len="med"/>
            <a:tailEnd type="triangle" w="med" len="med"/>
          </a:ln>
        </p:spPr>
      </p:cxnSp>
      <p:pic>
        <p:nvPicPr>
          <p:cNvPr id="193" name="Google Shape;193;p28"/>
          <p:cNvPicPr preferRelativeResize="0"/>
          <p:nvPr/>
        </p:nvPicPr>
        <p:blipFill>
          <a:blip r:embed="rId4">
            <a:alphaModFix/>
          </a:blip>
          <a:stretch>
            <a:fillRect/>
          </a:stretch>
        </p:blipFill>
        <p:spPr>
          <a:xfrm>
            <a:off x="3040851" y="4029300"/>
            <a:ext cx="3062276" cy="592297"/>
          </a:xfrm>
          <a:prstGeom prst="rect">
            <a:avLst/>
          </a:prstGeom>
          <a:noFill/>
          <a:ln>
            <a:noFill/>
          </a:ln>
        </p:spPr>
      </p:pic>
      <p:sp>
        <p:nvSpPr>
          <p:cNvPr id="194" name="Google Shape;194;p28"/>
          <p:cNvSpPr txBox="1"/>
          <p:nvPr/>
        </p:nvSpPr>
        <p:spPr>
          <a:xfrm>
            <a:off x="2227875" y="4140800"/>
            <a:ext cx="813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dk2"/>
                </a:solidFill>
              </a:rPr>
              <a:t>SMPL:</a:t>
            </a:r>
            <a:endParaRPr sz="1200" b="1">
              <a:solidFill>
                <a:schemeClr val="dk2"/>
              </a:solidFill>
            </a:endParaRPr>
          </a:p>
        </p:txBody>
      </p:sp>
      <p:sp>
        <p:nvSpPr>
          <p:cNvPr id="195" name="Google Shape;195;p28"/>
          <p:cNvSpPr txBox="1"/>
          <p:nvPr/>
        </p:nvSpPr>
        <p:spPr>
          <a:xfrm>
            <a:off x="6131550" y="4140800"/>
            <a:ext cx="29151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2"/>
                </a:solidFill>
              </a:rPr>
              <a:t>T → Template mesh</a:t>
            </a:r>
            <a:endParaRPr sz="1000">
              <a:solidFill>
                <a:schemeClr val="dk2"/>
              </a:solidFill>
            </a:endParaRPr>
          </a:p>
          <a:p>
            <a:pPr marL="0" lvl="0" indent="0" algn="l" rtl="0">
              <a:spcBef>
                <a:spcPts val="0"/>
              </a:spcBef>
              <a:spcAft>
                <a:spcPts val="0"/>
              </a:spcAft>
              <a:buNone/>
            </a:pPr>
            <a:r>
              <a:rPr lang="en" sz="1000">
                <a:solidFill>
                  <a:schemeClr val="dk2"/>
                </a:solidFill>
              </a:rPr>
              <a:t>B(β) → Offset for shape deformation</a:t>
            </a:r>
            <a:endParaRPr sz="1000">
              <a:solidFill>
                <a:schemeClr val="dk2"/>
              </a:solidFill>
            </a:endParaRPr>
          </a:p>
          <a:p>
            <a:pPr marL="0" lvl="0" indent="0" algn="l" rtl="0">
              <a:spcBef>
                <a:spcPts val="0"/>
              </a:spcBef>
              <a:spcAft>
                <a:spcPts val="0"/>
              </a:spcAft>
              <a:buNone/>
            </a:pPr>
            <a:r>
              <a:rPr lang="en" sz="1000">
                <a:solidFill>
                  <a:schemeClr val="dk2"/>
                </a:solidFill>
              </a:rPr>
              <a:t>B(θ) → Offset for pose deformation</a:t>
            </a:r>
            <a:endParaRPr sz="10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p29"/>
          <p:cNvPicPr preferRelativeResize="0"/>
          <p:nvPr/>
        </p:nvPicPr>
        <p:blipFill>
          <a:blip r:embed="rId3">
            <a:alphaModFix/>
          </a:blip>
          <a:stretch>
            <a:fillRect/>
          </a:stretch>
        </p:blipFill>
        <p:spPr>
          <a:xfrm>
            <a:off x="510425" y="598263"/>
            <a:ext cx="8123126" cy="3946975"/>
          </a:xfrm>
          <a:prstGeom prst="rect">
            <a:avLst/>
          </a:prstGeom>
          <a:noFill/>
          <a:ln>
            <a:noFill/>
          </a:ln>
        </p:spPr>
      </p:pic>
      <p:sp>
        <p:nvSpPr>
          <p:cNvPr id="201" name="Google Shape;201;p29"/>
          <p:cNvSpPr/>
          <p:nvPr/>
        </p:nvSpPr>
        <p:spPr>
          <a:xfrm>
            <a:off x="343375" y="441475"/>
            <a:ext cx="2746800" cy="2389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2" name="Google Shape;202;p29"/>
          <p:cNvSpPr txBox="1"/>
          <p:nvPr/>
        </p:nvSpPr>
        <p:spPr>
          <a:xfrm>
            <a:off x="343375" y="87475"/>
            <a:ext cx="4036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2"/>
                </a:solidFill>
              </a:rPr>
              <a:t>Each frame has a corresponding camera pose </a:t>
            </a:r>
            <a:r>
              <a:rPr lang="en" sz="1100" b="1">
                <a:solidFill>
                  <a:schemeClr val="dk2"/>
                </a:solidFill>
              </a:rPr>
              <a:t>(θ</a:t>
            </a:r>
            <a:r>
              <a:rPr lang="en" sz="1100">
                <a:solidFill>
                  <a:schemeClr val="dk2"/>
                </a:solidFill>
              </a:rPr>
              <a:t>, </a:t>
            </a:r>
            <a:r>
              <a:rPr lang="en" sz="1100" b="1">
                <a:solidFill>
                  <a:schemeClr val="dk2"/>
                </a:solidFill>
              </a:rPr>
              <a:t>β)</a:t>
            </a:r>
            <a:endParaRPr sz="1100" b="1">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p30"/>
          <p:cNvPicPr preferRelativeResize="0"/>
          <p:nvPr/>
        </p:nvPicPr>
        <p:blipFill>
          <a:blip r:embed="rId3">
            <a:alphaModFix/>
          </a:blip>
          <a:stretch>
            <a:fillRect/>
          </a:stretch>
        </p:blipFill>
        <p:spPr>
          <a:xfrm>
            <a:off x="510425" y="598263"/>
            <a:ext cx="8123126" cy="3946975"/>
          </a:xfrm>
          <a:prstGeom prst="rect">
            <a:avLst/>
          </a:prstGeom>
          <a:noFill/>
          <a:ln>
            <a:noFill/>
          </a:ln>
        </p:spPr>
      </p:pic>
      <p:sp>
        <p:nvSpPr>
          <p:cNvPr id="208" name="Google Shape;208;p30"/>
          <p:cNvSpPr/>
          <p:nvPr/>
        </p:nvSpPr>
        <p:spPr>
          <a:xfrm>
            <a:off x="392425" y="2725925"/>
            <a:ext cx="2746800" cy="1773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9" name="Google Shape;209;p30"/>
          <p:cNvSpPr txBox="1"/>
          <p:nvPr/>
        </p:nvSpPr>
        <p:spPr>
          <a:xfrm>
            <a:off x="224225" y="4545225"/>
            <a:ext cx="4036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2"/>
                </a:solidFill>
              </a:rPr>
              <a:t>Depicts the human body in a standard, rest pose (T-pose)</a:t>
            </a:r>
            <a:endParaRPr sz="1100">
              <a:solidFill>
                <a:schemeClr val="dk2"/>
              </a:solidFill>
            </a:endParaRPr>
          </a:p>
        </p:txBody>
      </p:sp>
      <p:cxnSp>
        <p:nvCxnSpPr>
          <p:cNvPr id="210" name="Google Shape;210;p30"/>
          <p:cNvCxnSpPr>
            <a:stCxn id="209" idx="1"/>
          </p:cNvCxnSpPr>
          <p:nvPr/>
        </p:nvCxnSpPr>
        <p:spPr>
          <a:xfrm rot="10800000" flipH="1">
            <a:off x="224225" y="4316625"/>
            <a:ext cx="483600" cy="405600"/>
          </a:xfrm>
          <a:prstGeom prst="curvedConnector3">
            <a:avLst>
              <a:gd name="adj1" fmla="val -14485"/>
            </a:avLst>
          </a:prstGeom>
          <a:noFill/>
          <a:ln w="9525" cap="flat" cmpd="sng">
            <a:solidFill>
              <a:schemeClr val="dk2"/>
            </a:solidFill>
            <a:prstDash val="solid"/>
            <a:round/>
            <a:headEnd type="none" w="med" len="med"/>
            <a:tailEnd type="stealth"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Google Shape;215;p31"/>
          <p:cNvPicPr preferRelativeResize="0"/>
          <p:nvPr/>
        </p:nvPicPr>
        <p:blipFill>
          <a:blip r:embed="rId3">
            <a:alphaModFix/>
          </a:blip>
          <a:stretch>
            <a:fillRect/>
          </a:stretch>
        </p:blipFill>
        <p:spPr>
          <a:xfrm>
            <a:off x="510425" y="598263"/>
            <a:ext cx="8123126" cy="3946975"/>
          </a:xfrm>
          <a:prstGeom prst="rect">
            <a:avLst/>
          </a:prstGeom>
          <a:noFill/>
          <a:ln>
            <a:noFill/>
          </a:ln>
        </p:spPr>
      </p:pic>
      <p:sp>
        <p:nvSpPr>
          <p:cNvPr id="216" name="Google Shape;216;p31"/>
          <p:cNvSpPr/>
          <p:nvPr/>
        </p:nvSpPr>
        <p:spPr>
          <a:xfrm>
            <a:off x="392425" y="2725925"/>
            <a:ext cx="2746800" cy="1773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7" name="Google Shape;217;p31"/>
          <p:cNvSpPr txBox="1"/>
          <p:nvPr/>
        </p:nvSpPr>
        <p:spPr>
          <a:xfrm>
            <a:off x="224225" y="4545225"/>
            <a:ext cx="4036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2"/>
                </a:solidFill>
              </a:rPr>
              <a:t>Each plane (x,y,z) holds features used to predict the properties of Gaussians.</a:t>
            </a:r>
            <a:endParaRPr sz="1100">
              <a:solidFill>
                <a:schemeClr val="dk2"/>
              </a:solidFill>
            </a:endParaRPr>
          </a:p>
        </p:txBody>
      </p:sp>
      <p:cxnSp>
        <p:nvCxnSpPr>
          <p:cNvPr id="218" name="Google Shape;218;p31"/>
          <p:cNvCxnSpPr/>
          <p:nvPr/>
        </p:nvCxnSpPr>
        <p:spPr>
          <a:xfrm rot="-5400000">
            <a:off x="1510000" y="3990775"/>
            <a:ext cx="658800" cy="497400"/>
          </a:xfrm>
          <a:prstGeom prst="curvedConnector3">
            <a:avLst>
              <a:gd name="adj1" fmla="val 50000"/>
            </a:avLst>
          </a:prstGeom>
          <a:noFill/>
          <a:ln w="9525" cap="flat" cmpd="sng">
            <a:solidFill>
              <a:schemeClr val="dk2"/>
            </a:solidFill>
            <a:prstDash val="solid"/>
            <a:round/>
            <a:headEnd type="none" w="med" len="med"/>
            <a:tailEnd type="stealth"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p:nvPr/>
        </p:nvSpPr>
        <p:spPr>
          <a:xfrm>
            <a:off x="0" y="0"/>
            <a:ext cx="9000900" cy="59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0D0D0D"/>
                </a:solidFill>
                <a:highlight>
                  <a:srgbClr val="FFFFFF"/>
                </a:highlight>
                <a:latin typeface="Roboto"/>
                <a:ea typeface="Roboto"/>
                <a:cs typeface="Roboto"/>
                <a:sym typeface="Roboto"/>
              </a:rPr>
              <a:t>    Overview of 3D Gaussian Splatting for Real-Time Radiance Field Rendering</a:t>
            </a:r>
            <a:endParaRPr sz="2600" b="1">
              <a:solidFill>
                <a:schemeClr val="dk2"/>
              </a:solidFill>
            </a:endParaRPr>
          </a:p>
        </p:txBody>
      </p:sp>
      <p:sp>
        <p:nvSpPr>
          <p:cNvPr id="62" name="Google Shape;62;p14"/>
          <p:cNvSpPr txBox="1"/>
          <p:nvPr/>
        </p:nvSpPr>
        <p:spPr>
          <a:xfrm>
            <a:off x="88725" y="470100"/>
            <a:ext cx="8912100" cy="46098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600"/>
              </a:spcBef>
              <a:spcAft>
                <a:spcPts val="0"/>
              </a:spcAft>
              <a:buClr>
                <a:srgbClr val="0D0D0D"/>
              </a:buClr>
              <a:buSzPts val="1600"/>
              <a:buFont typeface="Roboto"/>
              <a:buChar char="●"/>
            </a:pPr>
            <a:r>
              <a:rPr lang="en" sz="1600" b="1" i="1">
                <a:solidFill>
                  <a:srgbClr val="0D0D0D"/>
                </a:solidFill>
                <a:highlight>
                  <a:srgbClr val="FFFFFF"/>
                </a:highlight>
              </a:rPr>
              <a:t>Problem Statement - </a:t>
            </a:r>
            <a:r>
              <a:rPr lang="en" sz="1600">
                <a:solidFill>
                  <a:srgbClr val="0D0D0D"/>
                </a:solidFill>
                <a:highlight>
                  <a:srgbClr val="FFFFFF"/>
                </a:highlight>
              </a:rPr>
              <a:t>High visual quality in novel-view synthesis often requires costly and time-consuming neural network training.</a:t>
            </a:r>
            <a:endParaRPr sz="1600">
              <a:solidFill>
                <a:srgbClr val="0D0D0D"/>
              </a:solidFill>
              <a:highlight>
                <a:srgbClr val="FFFFFF"/>
              </a:highlight>
            </a:endParaRPr>
          </a:p>
          <a:p>
            <a:pPr marL="457200" lvl="0" indent="-330200" algn="l" rtl="0">
              <a:lnSpc>
                <a:spcPct val="115000"/>
              </a:lnSpc>
              <a:spcBef>
                <a:spcPts val="0"/>
              </a:spcBef>
              <a:spcAft>
                <a:spcPts val="0"/>
              </a:spcAft>
              <a:buClr>
                <a:srgbClr val="0D0D0D"/>
              </a:buClr>
              <a:buSzPts val="1600"/>
              <a:buFont typeface="Arial"/>
              <a:buChar char="●"/>
            </a:pPr>
            <a:r>
              <a:rPr lang="en" sz="1600" b="1" i="1">
                <a:solidFill>
                  <a:srgbClr val="0D0D0D"/>
                </a:solidFill>
                <a:highlight>
                  <a:srgbClr val="FFFFFF"/>
                </a:highlight>
              </a:rPr>
              <a:t>Current Solution - </a:t>
            </a:r>
            <a:r>
              <a:rPr lang="en" sz="1600">
                <a:solidFill>
                  <a:srgbClr val="0D0D0D"/>
                </a:solidFill>
                <a:highlight>
                  <a:srgbClr val="FFFFFF"/>
                </a:highlight>
              </a:rPr>
              <a:t>The authors aim to develop a method that can achieve state-of-the-art visual quality while maintaining competitive training times and enabling high-quality real-time (≥ 30 fps) novel-view synthesis at 1080p resolution.</a:t>
            </a:r>
            <a:r>
              <a:rPr lang="en" sz="1600" b="1">
                <a:solidFill>
                  <a:srgbClr val="0D0D0D"/>
                </a:solidFill>
                <a:highlight>
                  <a:srgbClr val="FFFFFF"/>
                </a:highlight>
              </a:rPr>
              <a:t> </a:t>
            </a:r>
            <a:r>
              <a:rPr lang="en" sz="1900" b="1">
                <a:solidFill>
                  <a:srgbClr val="0D0D0D"/>
                </a:solidFill>
                <a:highlight>
                  <a:srgbClr val="FFFFFF"/>
                </a:highlight>
              </a:rPr>
              <a:t>                  </a:t>
            </a:r>
            <a:endParaRPr sz="1900" b="1">
              <a:solidFill>
                <a:srgbClr val="0D0D0D"/>
              </a:solidFill>
              <a:highlight>
                <a:srgbClr val="FFFFFF"/>
              </a:highlight>
            </a:endParaRPr>
          </a:p>
          <a:p>
            <a:pPr marL="457200" lvl="0" indent="0" algn="l" rtl="0">
              <a:lnSpc>
                <a:spcPct val="115000"/>
              </a:lnSpc>
              <a:spcBef>
                <a:spcPts val="2100"/>
              </a:spcBef>
              <a:spcAft>
                <a:spcPts val="0"/>
              </a:spcAft>
              <a:buNone/>
            </a:pPr>
            <a:r>
              <a:rPr lang="en" sz="1600" b="1">
                <a:solidFill>
                  <a:srgbClr val="0D0D0D"/>
                </a:solidFill>
                <a:highlight>
                  <a:srgbClr val="FFFFFF"/>
                </a:highlight>
              </a:rPr>
              <a:t>How They Solve It - </a:t>
            </a:r>
            <a:endParaRPr sz="1600" b="1">
              <a:solidFill>
                <a:srgbClr val="0D0D0D"/>
              </a:solidFill>
              <a:highlight>
                <a:srgbClr val="FFFFFF"/>
              </a:highlight>
            </a:endParaRPr>
          </a:p>
          <a:p>
            <a:pPr marL="457200" lvl="0" indent="-330200" algn="l" rtl="0">
              <a:lnSpc>
                <a:spcPct val="115000"/>
              </a:lnSpc>
              <a:spcBef>
                <a:spcPts val="2100"/>
              </a:spcBef>
              <a:spcAft>
                <a:spcPts val="0"/>
              </a:spcAft>
              <a:buClr>
                <a:srgbClr val="0D0D0D"/>
              </a:buClr>
              <a:buSzPts val="1600"/>
              <a:buFont typeface="Arial"/>
              <a:buAutoNum type="arabicPeriod"/>
            </a:pPr>
            <a:r>
              <a:rPr lang="en" sz="1600" b="1">
                <a:solidFill>
                  <a:srgbClr val="0D0D0D"/>
                </a:solidFill>
                <a:highlight>
                  <a:srgbClr val="FFFFFF"/>
                </a:highlight>
              </a:rPr>
              <a:t>3D Gaussians Representation:</a:t>
            </a:r>
            <a:r>
              <a:rPr lang="en" sz="1600">
                <a:solidFill>
                  <a:srgbClr val="0D0D0D"/>
                </a:solidFill>
                <a:highlight>
                  <a:srgbClr val="FFFFFF"/>
                </a:highlight>
              </a:rPr>
              <a:t> They represent the scene with 3D Gaussians that maintain the desirable properties of continuous volumetric radiance fields but avoid unnecessary computation in empty space.</a:t>
            </a:r>
            <a:endParaRPr sz="1600">
              <a:solidFill>
                <a:srgbClr val="0D0D0D"/>
              </a:solidFill>
              <a:highlight>
                <a:srgbClr val="FFFFFF"/>
              </a:highlight>
            </a:endParaRPr>
          </a:p>
          <a:p>
            <a:pPr marL="457200" lvl="0" indent="-330200" algn="l" rtl="0">
              <a:lnSpc>
                <a:spcPct val="115000"/>
              </a:lnSpc>
              <a:spcBef>
                <a:spcPts val="0"/>
              </a:spcBef>
              <a:spcAft>
                <a:spcPts val="0"/>
              </a:spcAft>
              <a:buClr>
                <a:srgbClr val="0D0D0D"/>
              </a:buClr>
              <a:buSzPts val="1600"/>
              <a:buFont typeface="Arial"/>
              <a:buAutoNum type="arabicPeriod"/>
            </a:pPr>
            <a:r>
              <a:rPr lang="en" sz="1600" b="1">
                <a:solidFill>
                  <a:srgbClr val="0D0D0D"/>
                </a:solidFill>
                <a:highlight>
                  <a:srgbClr val="FFFFFF"/>
                </a:highlight>
              </a:rPr>
              <a:t>Optimization/Density Control: </a:t>
            </a:r>
            <a:r>
              <a:rPr lang="en" sz="1600">
                <a:solidFill>
                  <a:srgbClr val="0D0D0D"/>
                </a:solidFill>
                <a:highlight>
                  <a:srgbClr val="FFFFFF"/>
                </a:highlight>
              </a:rPr>
              <a:t>They perform interleaved optimization and density control of the 3D Gaussians, optimizing anisotropic covariance to accurately represent the scene.</a:t>
            </a:r>
            <a:endParaRPr sz="1600">
              <a:solidFill>
                <a:srgbClr val="0D0D0D"/>
              </a:solidFill>
              <a:highlight>
                <a:srgbClr val="FFFFFF"/>
              </a:highlight>
            </a:endParaRPr>
          </a:p>
          <a:p>
            <a:pPr marL="457200" lvl="0" indent="-330200" algn="l" rtl="0">
              <a:lnSpc>
                <a:spcPct val="115000"/>
              </a:lnSpc>
              <a:spcBef>
                <a:spcPts val="0"/>
              </a:spcBef>
              <a:spcAft>
                <a:spcPts val="0"/>
              </a:spcAft>
              <a:buClr>
                <a:srgbClr val="0D0D0D"/>
              </a:buClr>
              <a:buSzPts val="1600"/>
              <a:buFont typeface="Arial"/>
              <a:buAutoNum type="arabicPeriod"/>
            </a:pPr>
            <a:r>
              <a:rPr lang="en" sz="1600" b="1">
                <a:solidFill>
                  <a:srgbClr val="0D0D0D"/>
                </a:solidFill>
                <a:highlight>
                  <a:srgbClr val="FFFFFF"/>
                </a:highlight>
              </a:rPr>
              <a:t>Visibility-Aware Rendering Algorithm:</a:t>
            </a:r>
            <a:r>
              <a:rPr lang="en" sz="1600">
                <a:solidFill>
                  <a:srgbClr val="0D0D0D"/>
                </a:solidFill>
                <a:highlight>
                  <a:srgbClr val="FFFFFF"/>
                </a:highlight>
              </a:rPr>
              <a:t> They develop a fast rendering algorithm that supports anisotropic splatting, which accelerates both training and rendering processes.</a:t>
            </a:r>
            <a:endParaRPr sz="1600">
              <a:solidFill>
                <a:srgbClr val="0D0D0D"/>
              </a:solidFill>
              <a:highlight>
                <a:srgbClr val="FFFFFF"/>
              </a:highlight>
            </a:endParaRPr>
          </a:p>
          <a:p>
            <a:pPr marL="0" lvl="0" indent="0" algn="l" rtl="0">
              <a:lnSpc>
                <a:spcPct val="115000"/>
              </a:lnSpc>
              <a:spcBef>
                <a:spcPts val="2100"/>
              </a:spcBef>
              <a:spcAft>
                <a:spcPts val="0"/>
              </a:spcAft>
              <a:buNone/>
            </a:pPr>
            <a:endParaRPr sz="1200" b="1">
              <a:solidFill>
                <a:srgbClr val="0D0D0D"/>
              </a:solidFill>
              <a:highlight>
                <a:srgbClr val="FFFFFF"/>
              </a:highlight>
            </a:endParaRPr>
          </a:p>
          <a:p>
            <a:pPr marL="0" lvl="0" indent="0" algn="l" rtl="0">
              <a:spcBef>
                <a:spcPts val="2100"/>
              </a:spcBef>
              <a:spcAft>
                <a:spcPts val="0"/>
              </a:spcAft>
              <a:buNone/>
            </a:pPr>
            <a:endParaRPr sz="1800" b="1">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Google Shape;223;p32"/>
          <p:cNvPicPr preferRelativeResize="0"/>
          <p:nvPr/>
        </p:nvPicPr>
        <p:blipFill>
          <a:blip r:embed="rId3">
            <a:alphaModFix/>
          </a:blip>
          <a:stretch>
            <a:fillRect/>
          </a:stretch>
        </p:blipFill>
        <p:spPr>
          <a:xfrm>
            <a:off x="510425" y="598263"/>
            <a:ext cx="8123126" cy="3946975"/>
          </a:xfrm>
          <a:prstGeom prst="rect">
            <a:avLst/>
          </a:prstGeom>
          <a:noFill/>
          <a:ln>
            <a:noFill/>
          </a:ln>
        </p:spPr>
      </p:pic>
      <p:sp>
        <p:nvSpPr>
          <p:cNvPr id="224" name="Google Shape;224;p32"/>
          <p:cNvSpPr/>
          <p:nvPr/>
        </p:nvSpPr>
        <p:spPr>
          <a:xfrm>
            <a:off x="3209425" y="2739950"/>
            <a:ext cx="2067000" cy="1773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5" name="Google Shape;225;p32"/>
          <p:cNvSpPr txBox="1"/>
          <p:nvPr/>
        </p:nvSpPr>
        <p:spPr>
          <a:xfrm>
            <a:off x="3825750" y="4121125"/>
            <a:ext cx="1492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chemeClr val="dk2"/>
                </a:solidFill>
              </a:rPr>
              <a:t>(Multi-Layer Perceptrons)</a:t>
            </a:r>
            <a:endParaRPr sz="800" b="1">
              <a:solidFill>
                <a:schemeClr val="dk2"/>
              </a:solidFill>
            </a:endParaRPr>
          </a:p>
        </p:txBody>
      </p:sp>
      <p:sp>
        <p:nvSpPr>
          <p:cNvPr id="226" name="Google Shape;226;p32"/>
          <p:cNvSpPr txBox="1"/>
          <p:nvPr/>
        </p:nvSpPr>
        <p:spPr>
          <a:xfrm>
            <a:off x="3209425" y="4615300"/>
            <a:ext cx="57321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2"/>
                </a:solidFill>
              </a:rPr>
              <a:t>Predicts color and spherical harmonics (o, opacity).</a:t>
            </a:r>
            <a:endParaRPr sz="1100">
              <a:solidFill>
                <a:schemeClr val="dk2"/>
              </a:solidFill>
            </a:endParaRPr>
          </a:p>
        </p:txBody>
      </p:sp>
      <p:cxnSp>
        <p:nvCxnSpPr>
          <p:cNvPr id="227" name="Google Shape;227;p32"/>
          <p:cNvCxnSpPr>
            <a:stCxn id="226" idx="1"/>
          </p:cNvCxnSpPr>
          <p:nvPr/>
        </p:nvCxnSpPr>
        <p:spPr>
          <a:xfrm rot="10800000" flipH="1">
            <a:off x="3209425" y="2824000"/>
            <a:ext cx="539700" cy="1968300"/>
          </a:xfrm>
          <a:prstGeom prst="curvedConnector4">
            <a:avLst>
              <a:gd name="adj1" fmla="val -44122"/>
              <a:gd name="adj2" fmla="val 115308"/>
            </a:avLst>
          </a:prstGeom>
          <a:noFill/>
          <a:ln w="9525" cap="flat" cmpd="sng">
            <a:solidFill>
              <a:schemeClr val="dk2"/>
            </a:solidFill>
            <a:prstDash val="solid"/>
            <a:round/>
            <a:headEnd type="none" w="med" len="med"/>
            <a:tailEnd type="stealth"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2" name="Google Shape;232;p33"/>
          <p:cNvPicPr preferRelativeResize="0"/>
          <p:nvPr/>
        </p:nvPicPr>
        <p:blipFill>
          <a:blip r:embed="rId3">
            <a:alphaModFix/>
          </a:blip>
          <a:stretch>
            <a:fillRect/>
          </a:stretch>
        </p:blipFill>
        <p:spPr>
          <a:xfrm>
            <a:off x="510425" y="598263"/>
            <a:ext cx="8123126" cy="3946975"/>
          </a:xfrm>
          <a:prstGeom prst="rect">
            <a:avLst/>
          </a:prstGeom>
          <a:noFill/>
          <a:ln>
            <a:noFill/>
          </a:ln>
        </p:spPr>
      </p:pic>
      <p:sp>
        <p:nvSpPr>
          <p:cNvPr id="233" name="Google Shape;233;p33"/>
          <p:cNvSpPr/>
          <p:nvPr/>
        </p:nvSpPr>
        <p:spPr>
          <a:xfrm>
            <a:off x="3209425" y="2739950"/>
            <a:ext cx="2067000" cy="1773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4" name="Google Shape;234;p33"/>
          <p:cNvSpPr txBox="1"/>
          <p:nvPr/>
        </p:nvSpPr>
        <p:spPr>
          <a:xfrm>
            <a:off x="3825750" y="4121125"/>
            <a:ext cx="1492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chemeClr val="dk2"/>
                </a:solidFill>
              </a:rPr>
              <a:t>(Multi-Layer Perceptrons)</a:t>
            </a:r>
            <a:endParaRPr sz="800" b="1">
              <a:solidFill>
                <a:schemeClr val="dk2"/>
              </a:solidFill>
            </a:endParaRPr>
          </a:p>
        </p:txBody>
      </p:sp>
      <p:sp>
        <p:nvSpPr>
          <p:cNvPr id="235" name="Google Shape;235;p33"/>
          <p:cNvSpPr txBox="1"/>
          <p:nvPr/>
        </p:nvSpPr>
        <p:spPr>
          <a:xfrm>
            <a:off x="3209425" y="4615300"/>
            <a:ext cx="57321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2"/>
                </a:solidFill>
              </a:rPr>
              <a:t>Predicts geometric properties: mean shifts (Δμ), rotations (R), and scales (S).</a:t>
            </a:r>
            <a:endParaRPr sz="1100">
              <a:solidFill>
                <a:schemeClr val="dk2"/>
              </a:solidFill>
            </a:endParaRPr>
          </a:p>
        </p:txBody>
      </p:sp>
      <p:cxnSp>
        <p:nvCxnSpPr>
          <p:cNvPr id="236" name="Google Shape;236;p33"/>
          <p:cNvCxnSpPr>
            <a:stCxn id="235" idx="1"/>
          </p:cNvCxnSpPr>
          <p:nvPr/>
        </p:nvCxnSpPr>
        <p:spPr>
          <a:xfrm rot="10800000" flipH="1">
            <a:off x="3209425" y="3440800"/>
            <a:ext cx="385500" cy="1351500"/>
          </a:xfrm>
          <a:prstGeom prst="curvedConnector4">
            <a:avLst>
              <a:gd name="adj1" fmla="val -61770"/>
              <a:gd name="adj2" fmla="val 87566"/>
            </a:avLst>
          </a:prstGeom>
          <a:noFill/>
          <a:ln w="9525" cap="flat" cmpd="sng">
            <a:solidFill>
              <a:schemeClr val="dk2"/>
            </a:solidFill>
            <a:prstDash val="solid"/>
            <a:round/>
            <a:headEnd type="none" w="med" len="med"/>
            <a:tailEnd type="stealth"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34"/>
          <p:cNvPicPr preferRelativeResize="0"/>
          <p:nvPr/>
        </p:nvPicPr>
        <p:blipFill>
          <a:blip r:embed="rId3">
            <a:alphaModFix/>
          </a:blip>
          <a:stretch>
            <a:fillRect/>
          </a:stretch>
        </p:blipFill>
        <p:spPr>
          <a:xfrm>
            <a:off x="510425" y="598263"/>
            <a:ext cx="8123126" cy="3946975"/>
          </a:xfrm>
          <a:prstGeom prst="rect">
            <a:avLst/>
          </a:prstGeom>
          <a:noFill/>
          <a:ln>
            <a:noFill/>
          </a:ln>
        </p:spPr>
      </p:pic>
      <p:sp>
        <p:nvSpPr>
          <p:cNvPr id="242" name="Google Shape;242;p34"/>
          <p:cNvSpPr/>
          <p:nvPr/>
        </p:nvSpPr>
        <p:spPr>
          <a:xfrm>
            <a:off x="3209425" y="2739950"/>
            <a:ext cx="2067000" cy="1773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3" name="Google Shape;243;p34"/>
          <p:cNvSpPr txBox="1"/>
          <p:nvPr/>
        </p:nvSpPr>
        <p:spPr>
          <a:xfrm>
            <a:off x="3825750" y="4121125"/>
            <a:ext cx="1492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chemeClr val="dk2"/>
                </a:solidFill>
              </a:rPr>
              <a:t>(Multi-Layer Perceptrons)</a:t>
            </a:r>
            <a:endParaRPr sz="800" b="1">
              <a:solidFill>
                <a:schemeClr val="dk2"/>
              </a:solidFill>
            </a:endParaRPr>
          </a:p>
        </p:txBody>
      </p:sp>
      <p:sp>
        <p:nvSpPr>
          <p:cNvPr id="244" name="Google Shape;244;p34"/>
          <p:cNvSpPr txBox="1"/>
          <p:nvPr/>
        </p:nvSpPr>
        <p:spPr>
          <a:xfrm>
            <a:off x="3209425" y="4615300"/>
            <a:ext cx="57321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2"/>
                </a:solidFill>
              </a:rPr>
              <a:t>Predicts Linear Blend Skinning (LBS) weights (W) → Determine how each vertex of the mesh is influenced by the joints (which is determined by the θ</a:t>
            </a:r>
            <a:endParaRPr sz="1100">
              <a:solidFill>
                <a:schemeClr val="dk2"/>
              </a:solidFill>
            </a:endParaRPr>
          </a:p>
        </p:txBody>
      </p:sp>
      <p:cxnSp>
        <p:nvCxnSpPr>
          <p:cNvPr id="245" name="Google Shape;245;p34"/>
          <p:cNvCxnSpPr>
            <a:stCxn id="244" idx="1"/>
          </p:cNvCxnSpPr>
          <p:nvPr/>
        </p:nvCxnSpPr>
        <p:spPr>
          <a:xfrm rot="10800000" flipH="1">
            <a:off x="3209425" y="3987700"/>
            <a:ext cx="371400" cy="889200"/>
          </a:xfrm>
          <a:prstGeom prst="curvedConnector4">
            <a:avLst>
              <a:gd name="adj1" fmla="val -64116"/>
              <a:gd name="adj2" fmla="val 64710"/>
            </a:avLst>
          </a:prstGeom>
          <a:noFill/>
          <a:ln w="9525" cap="flat" cmpd="sng">
            <a:solidFill>
              <a:schemeClr val="dk2"/>
            </a:solidFill>
            <a:prstDash val="solid"/>
            <a:round/>
            <a:headEnd type="none" w="med" len="med"/>
            <a:tailEnd type="stealth"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Google Shape;250;p35"/>
          <p:cNvPicPr preferRelativeResize="0"/>
          <p:nvPr/>
        </p:nvPicPr>
        <p:blipFill>
          <a:blip r:embed="rId3">
            <a:alphaModFix/>
          </a:blip>
          <a:stretch>
            <a:fillRect/>
          </a:stretch>
        </p:blipFill>
        <p:spPr>
          <a:xfrm>
            <a:off x="510425" y="598263"/>
            <a:ext cx="8123126" cy="3946975"/>
          </a:xfrm>
          <a:prstGeom prst="rect">
            <a:avLst/>
          </a:prstGeom>
          <a:noFill/>
          <a:ln>
            <a:noFill/>
          </a:ln>
        </p:spPr>
      </p:pic>
      <p:sp>
        <p:nvSpPr>
          <p:cNvPr id="251" name="Google Shape;251;p35"/>
          <p:cNvSpPr/>
          <p:nvPr/>
        </p:nvSpPr>
        <p:spPr>
          <a:xfrm>
            <a:off x="5269625" y="2613850"/>
            <a:ext cx="2214300" cy="2109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2" name="Google Shape;252;p35"/>
          <p:cNvSpPr txBox="1"/>
          <p:nvPr/>
        </p:nvSpPr>
        <p:spPr>
          <a:xfrm>
            <a:off x="1343675" y="4723150"/>
            <a:ext cx="8607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2"/>
                </a:solidFill>
              </a:rPr>
              <a:t>The human body is represented by Gaussians → Deformed using LBS based on the joints' positions from the SMPL model</a:t>
            </a:r>
            <a:endParaRPr sz="11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p36"/>
          <p:cNvPicPr preferRelativeResize="0"/>
          <p:nvPr/>
        </p:nvPicPr>
        <p:blipFill>
          <a:blip r:embed="rId3">
            <a:alphaModFix/>
          </a:blip>
          <a:stretch>
            <a:fillRect/>
          </a:stretch>
        </p:blipFill>
        <p:spPr>
          <a:xfrm>
            <a:off x="510425" y="598263"/>
            <a:ext cx="8123126" cy="3946975"/>
          </a:xfrm>
          <a:prstGeom prst="rect">
            <a:avLst/>
          </a:prstGeom>
          <a:noFill/>
          <a:ln>
            <a:noFill/>
          </a:ln>
        </p:spPr>
      </p:pic>
      <p:sp>
        <p:nvSpPr>
          <p:cNvPr id="258" name="Google Shape;258;p36"/>
          <p:cNvSpPr/>
          <p:nvPr/>
        </p:nvSpPr>
        <p:spPr>
          <a:xfrm>
            <a:off x="2922100" y="504550"/>
            <a:ext cx="3272400" cy="2109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9" name="Google Shape;259;p36"/>
          <p:cNvSpPr txBox="1"/>
          <p:nvPr/>
        </p:nvSpPr>
        <p:spPr>
          <a:xfrm>
            <a:off x="2655850" y="84100"/>
            <a:ext cx="57321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2"/>
                </a:solidFill>
              </a:rPr>
              <a:t>Represents static elements in the scene using 3D Gaussians</a:t>
            </a:r>
            <a:endParaRPr sz="11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264" name="Google Shape;264;p37"/>
          <p:cNvPicPr preferRelativeResize="0"/>
          <p:nvPr/>
        </p:nvPicPr>
        <p:blipFill>
          <a:blip r:embed="rId3">
            <a:alphaModFix/>
          </a:blip>
          <a:stretch>
            <a:fillRect/>
          </a:stretch>
        </p:blipFill>
        <p:spPr>
          <a:xfrm>
            <a:off x="510425" y="598263"/>
            <a:ext cx="8123126" cy="3946975"/>
          </a:xfrm>
          <a:prstGeom prst="rect">
            <a:avLst/>
          </a:prstGeom>
          <a:noFill/>
          <a:ln>
            <a:noFill/>
          </a:ln>
        </p:spPr>
      </p:pic>
      <p:sp>
        <p:nvSpPr>
          <p:cNvPr id="265" name="Google Shape;265;p37"/>
          <p:cNvSpPr/>
          <p:nvPr/>
        </p:nvSpPr>
        <p:spPr>
          <a:xfrm>
            <a:off x="6264675" y="1303400"/>
            <a:ext cx="2368800" cy="1422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6" name="Google Shape;266;p37"/>
          <p:cNvSpPr txBox="1"/>
          <p:nvPr/>
        </p:nvSpPr>
        <p:spPr>
          <a:xfrm>
            <a:off x="6264675" y="112150"/>
            <a:ext cx="2956500" cy="1327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100" b="1">
                <a:solidFill>
                  <a:schemeClr val="dk2"/>
                </a:solidFill>
              </a:rPr>
              <a:t>Splatting Process:</a:t>
            </a:r>
            <a:endParaRPr sz="1100" b="1">
              <a:solidFill>
                <a:schemeClr val="dk2"/>
              </a:solidFill>
            </a:endParaRPr>
          </a:p>
          <a:p>
            <a:pPr marL="457200" lvl="0" indent="-298450" algn="l" rtl="0">
              <a:lnSpc>
                <a:spcPct val="115000"/>
              </a:lnSpc>
              <a:spcBef>
                <a:spcPts val="0"/>
              </a:spcBef>
              <a:spcAft>
                <a:spcPts val="0"/>
              </a:spcAft>
              <a:buClr>
                <a:schemeClr val="dk2"/>
              </a:buClr>
              <a:buSzPts val="1100"/>
              <a:buChar char="➔"/>
            </a:pPr>
            <a:r>
              <a:rPr lang="en" sz="1100">
                <a:solidFill>
                  <a:schemeClr val="dk2"/>
                </a:solidFill>
              </a:rPr>
              <a:t>Combines static scene Gaussians and human Gaussians.</a:t>
            </a:r>
            <a:endParaRPr sz="1100">
              <a:solidFill>
                <a:schemeClr val="dk2"/>
              </a:solidFill>
            </a:endParaRPr>
          </a:p>
          <a:p>
            <a:pPr marL="457200" lvl="0" indent="-298450" algn="l" rtl="0">
              <a:lnSpc>
                <a:spcPct val="115000"/>
              </a:lnSpc>
              <a:spcBef>
                <a:spcPts val="0"/>
              </a:spcBef>
              <a:spcAft>
                <a:spcPts val="0"/>
              </a:spcAft>
              <a:buClr>
                <a:schemeClr val="dk2"/>
              </a:buClr>
              <a:buSzPts val="1100"/>
              <a:buChar char="➔"/>
            </a:pPr>
            <a:r>
              <a:rPr lang="en" sz="1100">
                <a:solidFill>
                  <a:schemeClr val="dk2"/>
                </a:solidFill>
              </a:rPr>
              <a:t>Projects 3D Gaussians onto the image plane</a:t>
            </a:r>
            <a:endParaRPr sz="1100">
              <a:solidFill>
                <a:schemeClr val="dk2"/>
              </a:solidFill>
            </a:endParaRPr>
          </a:p>
          <a:p>
            <a:pPr marL="0" lvl="0" indent="0" algn="l" rtl="0">
              <a:lnSpc>
                <a:spcPct val="115000"/>
              </a:lnSpc>
              <a:spcBef>
                <a:spcPts val="0"/>
              </a:spcBef>
              <a:spcAft>
                <a:spcPts val="0"/>
              </a:spcAft>
              <a:buNone/>
            </a:pPr>
            <a:endParaRPr sz="1100">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Google Shape;271;p38"/>
          <p:cNvPicPr preferRelativeResize="0"/>
          <p:nvPr/>
        </p:nvPicPr>
        <p:blipFill>
          <a:blip r:embed="rId3">
            <a:alphaModFix/>
          </a:blip>
          <a:stretch>
            <a:fillRect/>
          </a:stretch>
        </p:blipFill>
        <p:spPr>
          <a:xfrm>
            <a:off x="510425" y="598263"/>
            <a:ext cx="8123126" cy="3946975"/>
          </a:xfrm>
          <a:prstGeom prst="rect">
            <a:avLst/>
          </a:prstGeom>
          <a:noFill/>
          <a:ln>
            <a:noFill/>
          </a:ln>
        </p:spPr>
      </p:pic>
      <p:sp>
        <p:nvSpPr>
          <p:cNvPr id="272" name="Google Shape;272;p38"/>
          <p:cNvSpPr/>
          <p:nvPr/>
        </p:nvSpPr>
        <p:spPr>
          <a:xfrm>
            <a:off x="3209425" y="2739950"/>
            <a:ext cx="2067000" cy="17730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3" name="Google Shape;273;p38"/>
          <p:cNvSpPr txBox="1"/>
          <p:nvPr/>
        </p:nvSpPr>
        <p:spPr>
          <a:xfrm>
            <a:off x="3825750" y="4121125"/>
            <a:ext cx="1492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chemeClr val="dk2"/>
                </a:solidFill>
              </a:rPr>
              <a:t>(Multi-Layer Perceptrons)</a:t>
            </a:r>
            <a:endParaRPr sz="800" b="1">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278" name="Google Shape;278;p39"/>
          <p:cNvPicPr preferRelativeResize="0"/>
          <p:nvPr/>
        </p:nvPicPr>
        <p:blipFill>
          <a:blip r:embed="rId3">
            <a:alphaModFix/>
          </a:blip>
          <a:stretch>
            <a:fillRect/>
          </a:stretch>
        </p:blipFill>
        <p:spPr>
          <a:xfrm>
            <a:off x="1259575" y="867150"/>
            <a:ext cx="6385600" cy="3293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0"/>
          <p:cNvSpPr txBox="1">
            <a:spLocks noGrp="1"/>
          </p:cNvSpPr>
          <p:nvPr>
            <p:ph type="title" idx="4294967295"/>
          </p:nvPr>
        </p:nvSpPr>
        <p:spPr>
          <a:xfrm>
            <a:off x="311700" y="240250"/>
            <a:ext cx="8520600" cy="572700"/>
          </a:xfrm>
          <a:prstGeom prst="rect">
            <a:avLst/>
          </a:prstGeom>
        </p:spPr>
        <p:txBody>
          <a:bodyPr spcFirstLastPara="1" wrap="square" lIns="91425" tIns="91425" rIns="91425" bIns="91425" anchor="t" anchorCtr="0">
            <a:normAutofit/>
          </a:bodyPr>
          <a:lstStyle/>
          <a:p>
            <a:pPr marL="0" lvl="0" indent="0" algn="ctr" rtl="0">
              <a:lnSpc>
                <a:spcPct val="160000"/>
              </a:lnSpc>
              <a:spcBef>
                <a:spcPts val="1400"/>
              </a:spcBef>
              <a:spcAft>
                <a:spcPts val="400"/>
              </a:spcAft>
              <a:buNone/>
            </a:pPr>
            <a:r>
              <a:rPr lang="en" sz="1983" b="1">
                <a:solidFill>
                  <a:srgbClr val="0D0D0D"/>
                </a:solidFill>
                <a:highlight>
                  <a:srgbClr val="FFFFFF"/>
                </a:highlight>
                <a:latin typeface="Roboto"/>
                <a:ea typeface="Roboto"/>
                <a:cs typeface="Roboto"/>
                <a:sym typeface="Roboto"/>
              </a:rPr>
              <a:t>HUGS : Human Gaussian Splats</a:t>
            </a:r>
            <a:endParaRPr sz="3133"/>
          </a:p>
        </p:txBody>
      </p:sp>
      <p:sp>
        <p:nvSpPr>
          <p:cNvPr id="284" name="Google Shape;284;p40"/>
          <p:cNvSpPr txBox="1"/>
          <p:nvPr/>
        </p:nvSpPr>
        <p:spPr>
          <a:xfrm>
            <a:off x="147750" y="702175"/>
            <a:ext cx="8848500" cy="4359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1200"/>
              </a:spcBef>
              <a:spcAft>
                <a:spcPts val="0"/>
              </a:spcAft>
              <a:buClr>
                <a:schemeClr val="dk1"/>
              </a:buClr>
              <a:buSzPts val="1100"/>
              <a:buFont typeface="Arial"/>
              <a:buNone/>
            </a:pPr>
            <a:r>
              <a:rPr lang="en" sz="1200" b="1">
                <a:solidFill>
                  <a:srgbClr val="0D0D0D"/>
                </a:solidFill>
                <a:highlight>
                  <a:srgbClr val="FFFFFF"/>
                </a:highlight>
                <a:latin typeface="Roboto"/>
                <a:ea typeface="Roboto"/>
                <a:cs typeface="Roboto"/>
                <a:sym typeface="Roboto"/>
              </a:rPr>
              <a:t>Results</a:t>
            </a:r>
            <a:endParaRPr sz="1200" b="1">
              <a:solidFill>
                <a:srgbClr val="0D0D0D"/>
              </a:solidFill>
              <a:highlight>
                <a:srgbClr val="FFFFFF"/>
              </a:highlight>
              <a:latin typeface="Roboto"/>
              <a:ea typeface="Roboto"/>
              <a:cs typeface="Roboto"/>
              <a:sym typeface="Roboto"/>
            </a:endParaRPr>
          </a:p>
          <a:p>
            <a:pPr marL="457200" lvl="0" indent="0" algn="ctr" rtl="0">
              <a:lnSpc>
                <a:spcPct val="200000"/>
              </a:lnSpc>
              <a:spcBef>
                <a:spcPts val="600"/>
              </a:spcBef>
              <a:spcAft>
                <a:spcPts val="0"/>
              </a:spcAft>
              <a:buNone/>
            </a:pPr>
            <a:endParaRPr sz="1200">
              <a:solidFill>
                <a:srgbClr val="0D0D0D"/>
              </a:solidFill>
              <a:highlight>
                <a:srgbClr val="FFFFFF"/>
              </a:highlight>
              <a:latin typeface="Roboto"/>
              <a:ea typeface="Roboto"/>
              <a:cs typeface="Roboto"/>
              <a:sym typeface="Roboto"/>
            </a:endParaRPr>
          </a:p>
          <a:p>
            <a:pPr marL="0" lvl="0" indent="0" algn="l" rtl="0">
              <a:spcBef>
                <a:spcPts val="2100"/>
              </a:spcBef>
              <a:spcAft>
                <a:spcPts val="0"/>
              </a:spcAft>
              <a:buNone/>
            </a:pPr>
            <a:endParaRPr sz="1800">
              <a:solidFill>
                <a:schemeClr val="dk2"/>
              </a:solidFill>
            </a:endParaRPr>
          </a:p>
        </p:txBody>
      </p:sp>
      <p:pic>
        <p:nvPicPr>
          <p:cNvPr id="285" name="Google Shape;285;p40"/>
          <p:cNvPicPr preferRelativeResize="0"/>
          <p:nvPr/>
        </p:nvPicPr>
        <p:blipFill>
          <a:blip r:embed="rId3">
            <a:alphaModFix/>
          </a:blip>
          <a:stretch>
            <a:fillRect/>
          </a:stretch>
        </p:blipFill>
        <p:spPr>
          <a:xfrm>
            <a:off x="663950" y="1213375"/>
            <a:ext cx="3232225" cy="1815550"/>
          </a:xfrm>
          <a:prstGeom prst="rect">
            <a:avLst/>
          </a:prstGeom>
          <a:noFill/>
          <a:ln>
            <a:noFill/>
          </a:ln>
        </p:spPr>
      </p:pic>
      <p:pic>
        <p:nvPicPr>
          <p:cNvPr id="286" name="Google Shape;286;p40"/>
          <p:cNvPicPr preferRelativeResize="0"/>
          <p:nvPr/>
        </p:nvPicPr>
        <p:blipFill>
          <a:blip r:embed="rId4">
            <a:alphaModFix/>
          </a:blip>
          <a:stretch>
            <a:fillRect/>
          </a:stretch>
        </p:blipFill>
        <p:spPr>
          <a:xfrm>
            <a:off x="152400" y="3349525"/>
            <a:ext cx="8839200" cy="1422080"/>
          </a:xfrm>
          <a:prstGeom prst="rect">
            <a:avLst/>
          </a:prstGeom>
          <a:noFill/>
          <a:ln>
            <a:noFill/>
          </a:ln>
        </p:spPr>
      </p:pic>
      <p:pic>
        <p:nvPicPr>
          <p:cNvPr id="287" name="Google Shape;287;p40"/>
          <p:cNvPicPr preferRelativeResize="0"/>
          <p:nvPr/>
        </p:nvPicPr>
        <p:blipFill>
          <a:blip r:embed="rId5">
            <a:alphaModFix/>
          </a:blip>
          <a:stretch>
            <a:fillRect/>
          </a:stretch>
        </p:blipFill>
        <p:spPr>
          <a:xfrm>
            <a:off x="4048575" y="1290475"/>
            <a:ext cx="4391025" cy="1743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p:nvPr/>
        </p:nvSpPr>
        <p:spPr>
          <a:xfrm>
            <a:off x="3386700" y="0"/>
            <a:ext cx="1466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dk1"/>
                </a:solidFill>
                <a:highlight>
                  <a:srgbClr val="FFFFFF"/>
                </a:highlight>
                <a:latin typeface="Roboto"/>
                <a:ea typeface="Roboto"/>
                <a:cs typeface="Roboto"/>
                <a:sym typeface="Roboto"/>
              </a:rPr>
              <a:t>Final Result </a:t>
            </a:r>
            <a:endParaRPr sz="2000" b="1">
              <a:solidFill>
                <a:schemeClr val="dk1"/>
              </a:solidFill>
            </a:endParaRPr>
          </a:p>
        </p:txBody>
      </p:sp>
      <p:pic>
        <p:nvPicPr>
          <p:cNvPr id="68" name="Google Shape;68;p15" title="bicycle.mp4">
            <a:hlinkClick r:id="rId3"/>
          </p:cNvPr>
          <p:cNvPicPr preferRelativeResize="0"/>
          <p:nvPr/>
        </p:nvPicPr>
        <p:blipFill>
          <a:blip r:embed="rId4">
            <a:alphaModFix/>
          </a:blip>
          <a:stretch>
            <a:fillRect/>
          </a:stretch>
        </p:blipFill>
        <p:spPr>
          <a:xfrm>
            <a:off x="152400" y="461700"/>
            <a:ext cx="8748398" cy="45515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10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p:nvPr/>
        </p:nvSpPr>
        <p:spPr>
          <a:xfrm>
            <a:off x="1979700" y="0"/>
            <a:ext cx="4608300" cy="48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b="1">
                <a:solidFill>
                  <a:srgbClr val="0D0D0D"/>
                </a:solidFill>
                <a:highlight>
                  <a:srgbClr val="FFFFFF"/>
                </a:highlight>
              </a:rPr>
              <a:t>Overview of Human Gaussian Splats (HUGS)</a:t>
            </a:r>
            <a:endParaRPr sz="1600" b="1">
              <a:solidFill>
                <a:srgbClr val="0D0D0D"/>
              </a:solidFill>
              <a:highlight>
                <a:srgbClr val="FFFFFF"/>
              </a:highlight>
            </a:endParaRPr>
          </a:p>
          <a:p>
            <a:pPr marL="0" lvl="0" indent="0" algn="l" rtl="0">
              <a:spcBef>
                <a:spcPts val="0"/>
              </a:spcBef>
              <a:spcAft>
                <a:spcPts val="0"/>
              </a:spcAft>
              <a:buClr>
                <a:schemeClr val="dk1"/>
              </a:buClr>
              <a:buSzPts val="1100"/>
              <a:buFont typeface="Arial"/>
              <a:buNone/>
            </a:pPr>
            <a:endParaRPr sz="1600">
              <a:solidFill>
                <a:srgbClr val="0D0D0D"/>
              </a:solidFill>
              <a:highlight>
                <a:srgbClr val="FFFFFF"/>
              </a:highlight>
            </a:endParaRPr>
          </a:p>
          <a:p>
            <a:pPr marL="0" lvl="0" indent="0" algn="l" rtl="0">
              <a:spcBef>
                <a:spcPts val="0"/>
              </a:spcBef>
              <a:spcAft>
                <a:spcPts val="0"/>
              </a:spcAft>
              <a:buNone/>
            </a:pPr>
            <a:endParaRPr sz="1600">
              <a:solidFill>
                <a:schemeClr val="dk2"/>
              </a:solidFill>
            </a:endParaRPr>
          </a:p>
        </p:txBody>
      </p:sp>
      <p:sp>
        <p:nvSpPr>
          <p:cNvPr id="74" name="Google Shape;74;p16"/>
          <p:cNvSpPr txBox="1"/>
          <p:nvPr/>
        </p:nvSpPr>
        <p:spPr>
          <a:xfrm>
            <a:off x="147750" y="359525"/>
            <a:ext cx="8848500" cy="46644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600"/>
              </a:spcBef>
              <a:spcAft>
                <a:spcPts val="0"/>
              </a:spcAft>
              <a:buClr>
                <a:srgbClr val="0D0D0D"/>
              </a:buClr>
              <a:buSzPts val="1600"/>
              <a:buChar char="●"/>
            </a:pPr>
            <a:r>
              <a:rPr lang="en" sz="1600" b="1" i="1">
                <a:solidFill>
                  <a:srgbClr val="0D0D0D"/>
                </a:solidFill>
                <a:highlight>
                  <a:schemeClr val="lt1"/>
                </a:highlight>
              </a:rPr>
              <a:t>Problem Statement - </a:t>
            </a:r>
            <a:r>
              <a:rPr lang="en" sz="1600">
                <a:solidFill>
                  <a:srgbClr val="0D0D0D"/>
                </a:solidFill>
                <a:highlight>
                  <a:srgbClr val="FFFFFF"/>
                </a:highlight>
              </a:rPr>
              <a:t>This paper addresses the challenge of creating animatable human avatars from monocular video data, particularly the difficulty of capturing detailed and realistic human animations and scenes efficiently.</a:t>
            </a:r>
            <a:endParaRPr sz="1600">
              <a:solidFill>
                <a:srgbClr val="0D0D0D"/>
              </a:solidFill>
              <a:highlight>
                <a:srgbClr val="FFFFFF"/>
              </a:highlight>
            </a:endParaRPr>
          </a:p>
          <a:p>
            <a:pPr marL="457200" lvl="0" indent="-330200" algn="l" rtl="0">
              <a:lnSpc>
                <a:spcPct val="115000"/>
              </a:lnSpc>
              <a:spcBef>
                <a:spcPts val="0"/>
              </a:spcBef>
              <a:spcAft>
                <a:spcPts val="0"/>
              </a:spcAft>
              <a:buClr>
                <a:srgbClr val="0D0D0D"/>
              </a:buClr>
              <a:buSzPts val="1600"/>
              <a:buChar char="●"/>
            </a:pPr>
            <a:r>
              <a:rPr lang="en" sz="1600" b="1" i="1">
                <a:solidFill>
                  <a:srgbClr val="0D0D0D"/>
                </a:solidFill>
                <a:highlight>
                  <a:schemeClr val="lt1"/>
                </a:highlight>
              </a:rPr>
              <a:t>Current Solution - </a:t>
            </a:r>
            <a:r>
              <a:rPr lang="en" sz="1600">
                <a:solidFill>
                  <a:srgbClr val="0D0D0D"/>
                </a:solidFill>
                <a:highlight>
                  <a:srgbClr val="FFFFFF"/>
                </a:highlight>
              </a:rPr>
              <a:t>The authors aim to develop a framework that can quickly and efficiently create high-quality animatable human avatars and scenes from a small number of video frames, enabling fast training and rendering.</a:t>
            </a:r>
            <a:endParaRPr sz="1600">
              <a:solidFill>
                <a:srgbClr val="0D0D0D"/>
              </a:solidFill>
              <a:highlight>
                <a:srgbClr val="FFFFFF"/>
              </a:highlight>
            </a:endParaRPr>
          </a:p>
          <a:p>
            <a:pPr marL="0" lvl="0" indent="0" algn="l" rtl="0">
              <a:lnSpc>
                <a:spcPct val="115000"/>
              </a:lnSpc>
              <a:spcBef>
                <a:spcPts val="2100"/>
              </a:spcBef>
              <a:spcAft>
                <a:spcPts val="0"/>
              </a:spcAft>
              <a:buClr>
                <a:schemeClr val="dk1"/>
              </a:buClr>
              <a:buSzPts val="1100"/>
              <a:buFont typeface="Arial"/>
              <a:buNone/>
            </a:pPr>
            <a:r>
              <a:rPr lang="en" sz="1600" b="1">
                <a:solidFill>
                  <a:srgbClr val="0D0D0D"/>
                </a:solidFill>
                <a:highlight>
                  <a:srgbClr val="FFFFFF"/>
                </a:highlight>
              </a:rPr>
              <a:t>How They Solve It - </a:t>
            </a:r>
            <a:endParaRPr sz="1600" b="1">
              <a:solidFill>
                <a:srgbClr val="0D0D0D"/>
              </a:solidFill>
              <a:highlight>
                <a:srgbClr val="FFFFFF"/>
              </a:highlight>
            </a:endParaRPr>
          </a:p>
          <a:p>
            <a:pPr marL="457200" lvl="0" indent="-330200" algn="l" rtl="0">
              <a:lnSpc>
                <a:spcPct val="115000"/>
              </a:lnSpc>
              <a:spcBef>
                <a:spcPts val="2100"/>
              </a:spcBef>
              <a:spcAft>
                <a:spcPts val="0"/>
              </a:spcAft>
              <a:buClr>
                <a:srgbClr val="0D0D0D"/>
              </a:buClr>
              <a:buSzPts val="1600"/>
              <a:buFont typeface="Arial"/>
              <a:buAutoNum type="arabicPeriod"/>
            </a:pPr>
            <a:r>
              <a:rPr lang="en" sz="1600" b="1">
                <a:solidFill>
                  <a:srgbClr val="0D0D0D"/>
                </a:solidFill>
                <a:highlight>
                  <a:srgbClr val="FFFFFF"/>
                </a:highlight>
              </a:rPr>
              <a:t>3D Gaussian Splatting for Humans:</a:t>
            </a:r>
            <a:r>
              <a:rPr lang="en" sz="1600">
                <a:solidFill>
                  <a:srgbClr val="0D0D0D"/>
                </a:solidFill>
                <a:highlight>
                  <a:srgbClr val="FFFFFF"/>
                </a:highlight>
              </a:rPr>
              <a:t> They use 3D Gaussian splatting to represent both the human and the scene, which allows for efficient training and high-quality rendering.</a:t>
            </a:r>
            <a:endParaRPr sz="1600">
              <a:solidFill>
                <a:srgbClr val="0D0D0D"/>
              </a:solidFill>
              <a:highlight>
                <a:srgbClr val="FFFFFF"/>
              </a:highlight>
            </a:endParaRPr>
          </a:p>
          <a:p>
            <a:pPr marL="457200" lvl="0" indent="-330200" algn="l" rtl="0">
              <a:lnSpc>
                <a:spcPct val="115000"/>
              </a:lnSpc>
              <a:spcBef>
                <a:spcPts val="0"/>
              </a:spcBef>
              <a:spcAft>
                <a:spcPts val="0"/>
              </a:spcAft>
              <a:buClr>
                <a:srgbClr val="0D0D0D"/>
              </a:buClr>
              <a:buSzPts val="1600"/>
              <a:buFont typeface="Arial"/>
              <a:buAutoNum type="arabicPeriod"/>
            </a:pPr>
            <a:r>
              <a:rPr lang="en" sz="1600" b="1">
                <a:solidFill>
                  <a:srgbClr val="0D0D0D"/>
                </a:solidFill>
                <a:highlight>
                  <a:srgbClr val="FFFFFF"/>
                </a:highlight>
              </a:rPr>
              <a:t>Disentangling Human and Scene: </a:t>
            </a:r>
            <a:r>
              <a:rPr lang="en" sz="1600">
                <a:solidFill>
                  <a:srgbClr val="0D0D0D"/>
                </a:solidFill>
                <a:highlight>
                  <a:srgbClr val="FFFFFF"/>
                </a:highlight>
              </a:rPr>
              <a:t>The method disentangles the static scene from the fully animatable human avatar using 3D Gaussians.</a:t>
            </a:r>
            <a:endParaRPr sz="1600">
              <a:solidFill>
                <a:srgbClr val="0D0D0D"/>
              </a:solidFill>
              <a:highlight>
                <a:srgbClr val="FFFFFF"/>
              </a:highlight>
            </a:endParaRPr>
          </a:p>
          <a:p>
            <a:pPr marL="457200" lvl="0" indent="-330200" algn="l" rtl="0">
              <a:lnSpc>
                <a:spcPct val="115000"/>
              </a:lnSpc>
              <a:spcBef>
                <a:spcPts val="0"/>
              </a:spcBef>
              <a:spcAft>
                <a:spcPts val="0"/>
              </a:spcAft>
              <a:buClr>
                <a:srgbClr val="0D0D0D"/>
              </a:buClr>
              <a:buSzPts val="1600"/>
              <a:buFont typeface="Arial"/>
              <a:buAutoNum type="arabicPeriod"/>
            </a:pPr>
            <a:r>
              <a:rPr lang="en" sz="1600" b="1">
                <a:solidFill>
                  <a:srgbClr val="0D0D0D"/>
                </a:solidFill>
                <a:highlight>
                  <a:srgbClr val="FFFFFF"/>
                </a:highlight>
              </a:rPr>
              <a:t>Linear Blend Skinning (LBS) Weights:</a:t>
            </a:r>
            <a:r>
              <a:rPr lang="en" sz="1600">
                <a:solidFill>
                  <a:srgbClr val="0D0D0D"/>
                </a:solidFill>
                <a:highlight>
                  <a:srgbClr val="FFFFFF"/>
                </a:highlight>
              </a:rPr>
              <a:t> They introduce a novel deformation model using LBS weights to coordinate the movements of individual Gaussians during animation, capturing fine details such as hair and clothing.</a:t>
            </a:r>
            <a:endParaRPr sz="1600">
              <a:solidFill>
                <a:srgbClr val="0D0D0D"/>
              </a:solidFill>
              <a:highlight>
                <a:srgbClr val="FFFF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p:nvPr/>
        </p:nvSpPr>
        <p:spPr>
          <a:xfrm>
            <a:off x="0" y="354300"/>
            <a:ext cx="9144000" cy="4789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endParaRPr sz="1200">
              <a:solidFill>
                <a:srgbClr val="0D0D0D"/>
              </a:solidFill>
              <a:highlight>
                <a:srgbClr val="FFFFFF"/>
              </a:highlight>
              <a:latin typeface="Roboto"/>
              <a:ea typeface="Roboto"/>
              <a:cs typeface="Roboto"/>
              <a:sym typeface="Roboto"/>
            </a:endParaRPr>
          </a:p>
          <a:p>
            <a:pPr marL="457200" lvl="0" indent="0" algn="l" rtl="0">
              <a:lnSpc>
                <a:spcPct val="115000"/>
              </a:lnSpc>
              <a:spcBef>
                <a:spcPts val="2100"/>
              </a:spcBef>
              <a:spcAft>
                <a:spcPts val="2100"/>
              </a:spcAft>
              <a:buNone/>
            </a:pPr>
            <a:endParaRPr sz="1200">
              <a:solidFill>
                <a:srgbClr val="0D0D0D"/>
              </a:solidFill>
              <a:highlight>
                <a:srgbClr val="FFFFFF"/>
              </a:highlight>
              <a:latin typeface="Roboto"/>
              <a:ea typeface="Roboto"/>
              <a:cs typeface="Roboto"/>
              <a:sym typeface="Roboto"/>
            </a:endParaRPr>
          </a:p>
        </p:txBody>
      </p:sp>
      <p:pic>
        <p:nvPicPr>
          <p:cNvPr id="80" name="Google Shape;80;p17" title="novel_multihuman_scene_1_c5b52b300a.mp4">
            <a:hlinkClick r:id="rId3"/>
          </p:cNvPr>
          <p:cNvPicPr preferRelativeResize="0"/>
          <p:nvPr/>
        </p:nvPicPr>
        <p:blipFill>
          <a:blip r:embed="rId4">
            <a:alphaModFix/>
          </a:blip>
          <a:stretch>
            <a:fillRect/>
          </a:stretch>
        </p:blipFill>
        <p:spPr>
          <a:xfrm>
            <a:off x="175662" y="430721"/>
            <a:ext cx="8514125" cy="4408774"/>
          </a:xfrm>
          <a:prstGeom prst="rect">
            <a:avLst/>
          </a:prstGeom>
          <a:noFill/>
          <a:ln>
            <a:noFill/>
          </a:ln>
        </p:spPr>
      </p:pic>
      <p:sp>
        <p:nvSpPr>
          <p:cNvPr id="81" name="Google Shape;81;p17"/>
          <p:cNvSpPr txBox="1"/>
          <p:nvPr/>
        </p:nvSpPr>
        <p:spPr>
          <a:xfrm>
            <a:off x="3699375" y="0"/>
            <a:ext cx="1466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dk1"/>
                </a:solidFill>
                <a:highlight>
                  <a:srgbClr val="FFFFFF"/>
                </a:highlight>
                <a:latin typeface="Roboto"/>
                <a:ea typeface="Roboto"/>
                <a:cs typeface="Roboto"/>
                <a:sym typeface="Roboto"/>
              </a:rPr>
              <a:t>Final Result </a:t>
            </a:r>
            <a:endParaRPr sz="2000" b="1">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10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173300" y="133650"/>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60000"/>
              </a:lnSpc>
              <a:spcBef>
                <a:spcPts val="1400"/>
              </a:spcBef>
              <a:spcAft>
                <a:spcPts val="400"/>
              </a:spcAft>
              <a:buNone/>
            </a:pPr>
            <a:r>
              <a:rPr lang="en" sz="1983" b="1">
                <a:solidFill>
                  <a:srgbClr val="0D0D0D"/>
                </a:solidFill>
                <a:highlight>
                  <a:srgbClr val="FFFFFF"/>
                </a:highlight>
                <a:latin typeface="Roboto"/>
                <a:ea typeface="Roboto"/>
                <a:cs typeface="Roboto"/>
                <a:sym typeface="Roboto"/>
              </a:rPr>
              <a:t>Background  </a:t>
            </a:r>
            <a:r>
              <a:rPr lang="en" sz="1933" b="1">
                <a:solidFill>
                  <a:srgbClr val="0D0D0D"/>
                </a:solidFill>
                <a:highlight>
                  <a:srgbClr val="FFFFFF"/>
                </a:highlight>
                <a:latin typeface="Roboto"/>
                <a:ea typeface="Roboto"/>
                <a:cs typeface="Roboto"/>
                <a:sym typeface="Roboto"/>
              </a:rPr>
              <a:t>NeRF VS 3D Gaussian Splatting </a:t>
            </a:r>
            <a:endParaRPr sz="1933" b="1"/>
          </a:p>
        </p:txBody>
      </p:sp>
      <p:sp>
        <p:nvSpPr>
          <p:cNvPr id="87" name="Google Shape;87;p18"/>
          <p:cNvSpPr txBox="1"/>
          <p:nvPr/>
        </p:nvSpPr>
        <p:spPr>
          <a:xfrm>
            <a:off x="173300" y="2933100"/>
            <a:ext cx="4458000" cy="2113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200"/>
              </a:spcBef>
              <a:spcAft>
                <a:spcPts val="0"/>
              </a:spcAft>
              <a:buNone/>
            </a:pPr>
            <a:r>
              <a:rPr lang="en" sz="1700" b="1">
                <a:solidFill>
                  <a:srgbClr val="0D0D0D"/>
                </a:solidFill>
                <a:highlight>
                  <a:srgbClr val="FFFFFF"/>
                </a:highlight>
                <a:latin typeface="Roboto"/>
                <a:ea typeface="Roboto"/>
                <a:cs typeface="Roboto"/>
                <a:sym typeface="Roboto"/>
              </a:rPr>
              <a:t>Methodology</a:t>
            </a:r>
            <a:endParaRPr sz="1700" b="1">
              <a:solidFill>
                <a:srgbClr val="0D0D0D"/>
              </a:solidFill>
              <a:highlight>
                <a:srgbClr val="FFFFFF"/>
              </a:highlight>
              <a:latin typeface="Roboto"/>
              <a:ea typeface="Roboto"/>
              <a:cs typeface="Roboto"/>
              <a:sym typeface="Roboto"/>
            </a:endParaRPr>
          </a:p>
          <a:p>
            <a:pPr marL="457200" lvl="0" indent="-304800" algn="l" rtl="0">
              <a:lnSpc>
                <a:spcPct val="115000"/>
              </a:lnSpc>
              <a:spcBef>
                <a:spcPts val="60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Representation: NeRF represents a scene as a continuous volumetric field.</a:t>
            </a:r>
            <a:endParaRPr sz="1200">
              <a:solidFill>
                <a:srgbClr val="0D0D0D"/>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Rendering: NeRF involves sampling points along rays and using the neural network to predict then accumulated to form the final image.</a:t>
            </a:r>
            <a:endParaRPr sz="1200">
              <a:solidFill>
                <a:srgbClr val="0D0D0D"/>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Training: NeRF requires training on a set of images with known camera positions. </a:t>
            </a:r>
            <a:endParaRPr sz="1200">
              <a:solidFill>
                <a:srgbClr val="0D0D0D"/>
              </a:solidFill>
              <a:highlight>
                <a:srgbClr val="FFFFFF"/>
              </a:highlight>
              <a:latin typeface="Roboto"/>
              <a:ea typeface="Roboto"/>
              <a:cs typeface="Roboto"/>
              <a:sym typeface="Roboto"/>
            </a:endParaRPr>
          </a:p>
        </p:txBody>
      </p:sp>
      <p:sp>
        <p:nvSpPr>
          <p:cNvPr id="88" name="Google Shape;88;p18"/>
          <p:cNvSpPr txBox="1"/>
          <p:nvPr/>
        </p:nvSpPr>
        <p:spPr>
          <a:xfrm>
            <a:off x="4631300" y="2822050"/>
            <a:ext cx="4397700" cy="22812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60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Representation: 3D Gaussian Splatting uses a collection of 3D Gaussian functions to represent the scene</a:t>
            </a:r>
            <a:endParaRPr sz="1200">
              <a:solidFill>
                <a:srgbClr val="0D0D0D"/>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Rendering: 3D Gaussian Splatting performed by projecting these Gaussians onto the image plane and accumulating their contributions to form the final image.</a:t>
            </a:r>
            <a:endParaRPr sz="1200">
              <a:solidFill>
                <a:srgbClr val="0D0D0D"/>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Training/Optimization: This method can either optimize the parameters of the Gaussians or use a pre-trained model to determine the parameters.</a:t>
            </a:r>
            <a:endParaRPr sz="1200">
              <a:solidFill>
                <a:srgbClr val="0D0D0D"/>
              </a:solidFill>
              <a:highlight>
                <a:srgbClr val="FFFFFF"/>
              </a:highlight>
              <a:latin typeface="Roboto"/>
              <a:ea typeface="Roboto"/>
              <a:cs typeface="Roboto"/>
              <a:sym typeface="Roboto"/>
            </a:endParaRPr>
          </a:p>
        </p:txBody>
      </p:sp>
      <p:pic>
        <p:nvPicPr>
          <p:cNvPr id="89" name="Google Shape;89;p18"/>
          <p:cNvPicPr preferRelativeResize="0"/>
          <p:nvPr/>
        </p:nvPicPr>
        <p:blipFill>
          <a:blip r:embed="rId3">
            <a:alphaModFix/>
          </a:blip>
          <a:stretch>
            <a:fillRect/>
          </a:stretch>
        </p:blipFill>
        <p:spPr>
          <a:xfrm>
            <a:off x="1824725" y="813550"/>
            <a:ext cx="4941740" cy="1901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p:nvPr/>
        </p:nvSpPr>
        <p:spPr>
          <a:xfrm>
            <a:off x="104175" y="3577750"/>
            <a:ext cx="4436100" cy="14316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60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Quality: NeRF produces highly detailed and photorealistic images</a:t>
            </a:r>
            <a:endParaRPr sz="1200">
              <a:solidFill>
                <a:srgbClr val="0D0D0D"/>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Speed: The process can be slow due to the numerous points and neural network multiple times per pixel. </a:t>
            </a:r>
            <a:endParaRPr sz="1200">
              <a:solidFill>
                <a:srgbClr val="0D0D0D"/>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Generalization: NeRF is scene-specific, meaning a separate model needs to be trained for each new scene.</a:t>
            </a:r>
            <a:endParaRPr sz="1200">
              <a:solidFill>
                <a:srgbClr val="0D0D0D"/>
              </a:solidFill>
              <a:highlight>
                <a:srgbClr val="FFFFFF"/>
              </a:highlight>
              <a:latin typeface="Roboto"/>
              <a:ea typeface="Roboto"/>
              <a:cs typeface="Roboto"/>
              <a:sym typeface="Roboto"/>
            </a:endParaRPr>
          </a:p>
        </p:txBody>
      </p:sp>
      <p:sp>
        <p:nvSpPr>
          <p:cNvPr id="95" name="Google Shape;95;p19"/>
          <p:cNvSpPr txBox="1"/>
          <p:nvPr/>
        </p:nvSpPr>
        <p:spPr>
          <a:xfrm>
            <a:off x="259425" y="3046725"/>
            <a:ext cx="3000000" cy="4464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200"/>
              </a:spcBef>
              <a:spcAft>
                <a:spcPts val="200"/>
              </a:spcAft>
              <a:buNone/>
            </a:pPr>
            <a:r>
              <a:rPr lang="en" sz="1700" b="1">
                <a:solidFill>
                  <a:srgbClr val="0D0D0D"/>
                </a:solidFill>
                <a:highlight>
                  <a:srgbClr val="FFFFFF"/>
                </a:highlight>
                <a:latin typeface="Roboto"/>
                <a:ea typeface="Roboto"/>
                <a:cs typeface="Roboto"/>
                <a:sym typeface="Roboto"/>
              </a:rPr>
              <a:t>Performance</a:t>
            </a:r>
            <a:endParaRPr sz="1700" b="1">
              <a:solidFill>
                <a:srgbClr val="0D0D0D"/>
              </a:solidFill>
              <a:highlight>
                <a:srgbClr val="FFFFFF"/>
              </a:highlight>
              <a:latin typeface="Roboto"/>
              <a:ea typeface="Roboto"/>
              <a:cs typeface="Roboto"/>
              <a:sym typeface="Roboto"/>
            </a:endParaRPr>
          </a:p>
        </p:txBody>
      </p:sp>
      <p:sp>
        <p:nvSpPr>
          <p:cNvPr id="96" name="Google Shape;96;p19"/>
          <p:cNvSpPr txBox="1"/>
          <p:nvPr/>
        </p:nvSpPr>
        <p:spPr>
          <a:xfrm>
            <a:off x="4645350" y="3307450"/>
            <a:ext cx="4309500" cy="16440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60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Quality: depend on the density and distribution of the Gaussians. </a:t>
            </a:r>
            <a:endParaRPr sz="1200">
              <a:solidFill>
                <a:srgbClr val="0D0D0D"/>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Speed: Rendering can be faster than NeRF since it  The optimization process can also be more efficient.</a:t>
            </a:r>
            <a:endParaRPr sz="1200">
              <a:solidFill>
                <a:srgbClr val="0D0D0D"/>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Generalization: Similar to NeRF, the representation can be scene-specific, but the optimization might be less computationally demanding.</a:t>
            </a:r>
            <a:endParaRPr sz="1200">
              <a:solidFill>
                <a:srgbClr val="0D0D0D"/>
              </a:solidFill>
              <a:highlight>
                <a:srgbClr val="FFFFFF"/>
              </a:highlight>
              <a:latin typeface="Roboto"/>
              <a:ea typeface="Roboto"/>
              <a:cs typeface="Roboto"/>
              <a:sym typeface="Roboto"/>
            </a:endParaRPr>
          </a:p>
        </p:txBody>
      </p:sp>
      <p:pic>
        <p:nvPicPr>
          <p:cNvPr id="97" name="Google Shape;97;p19"/>
          <p:cNvPicPr preferRelativeResize="0"/>
          <p:nvPr/>
        </p:nvPicPr>
        <p:blipFill>
          <a:blip r:embed="rId3">
            <a:alphaModFix/>
          </a:blip>
          <a:stretch>
            <a:fillRect/>
          </a:stretch>
        </p:blipFill>
        <p:spPr>
          <a:xfrm>
            <a:off x="104175" y="768975"/>
            <a:ext cx="4160750" cy="2084050"/>
          </a:xfrm>
          <a:prstGeom prst="rect">
            <a:avLst/>
          </a:prstGeom>
          <a:noFill/>
          <a:ln>
            <a:noFill/>
          </a:ln>
        </p:spPr>
      </p:pic>
      <p:pic>
        <p:nvPicPr>
          <p:cNvPr id="98" name="Google Shape;98;p19"/>
          <p:cNvPicPr preferRelativeResize="0"/>
          <p:nvPr/>
        </p:nvPicPr>
        <p:blipFill>
          <a:blip r:embed="rId4">
            <a:alphaModFix/>
          </a:blip>
          <a:stretch>
            <a:fillRect/>
          </a:stretch>
        </p:blipFill>
        <p:spPr>
          <a:xfrm>
            <a:off x="4508850" y="1113937"/>
            <a:ext cx="1996857" cy="1323675"/>
          </a:xfrm>
          <a:prstGeom prst="rect">
            <a:avLst/>
          </a:prstGeom>
          <a:noFill/>
          <a:ln>
            <a:noFill/>
          </a:ln>
        </p:spPr>
      </p:pic>
      <p:pic>
        <p:nvPicPr>
          <p:cNvPr id="99" name="Google Shape;99;p19"/>
          <p:cNvPicPr preferRelativeResize="0"/>
          <p:nvPr/>
        </p:nvPicPr>
        <p:blipFill>
          <a:blip r:embed="rId5">
            <a:alphaModFix/>
          </a:blip>
          <a:stretch>
            <a:fillRect/>
          </a:stretch>
        </p:blipFill>
        <p:spPr>
          <a:xfrm>
            <a:off x="7031713" y="1113937"/>
            <a:ext cx="1914374" cy="1323676"/>
          </a:xfrm>
          <a:prstGeom prst="rect">
            <a:avLst/>
          </a:prstGeom>
          <a:noFill/>
          <a:ln>
            <a:noFill/>
          </a:ln>
        </p:spPr>
      </p:pic>
      <p:sp>
        <p:nvSpPr>
          <p:cNvPr id="100" name="Google Shape;100;p19"/>
          <p:cNvSpPr/>
          <p:nvPr/>
        </p:nvSpPr>
        <p:spPr>
          <a:xfrm>
            <a:off x="6674125" y="1642588"/>
            <a:ext cx="357600" cy="357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1" name="Google Shape;101;p19"/>
          <p:cNvSpPr txBox="1">
            <a:spLocks noGrp="1"/>
          </p:cNvSpPr>
          <p:nvPr>
            <p:ph type="title"/>
          </p:nvPr>
        </p:nvSpPr>
        <p:spPr>
          <a:xfrm>
            <a:off x="173300" y="133650"/>
            <a:ext cx="8520600" cy="572700"/>
          </a:xfrm>
          <a:prstGeom prst="rect">
            <a:avLst/>
          </a:prstGeom>
        </p:spPr>
        <p:txBody>
          <a:bodyPr spcFirstLastPara="1" wrap="square" lIns="91425" tIns="91425" rIns="91425" bIns="91425" anchor="t" anchorCtr="0">
            <a:normAutofit fontScale="90000"/>
          </a:bodyPr>
          <a:lstStyle/>
          <a:p>
            <a:pPr marL="0" lvl="0" indent="0" algn="ctr" rtl="0">
              <a:lnSpc>
                <a:spcPct val="160000"/>
              </a:lnSpc>
              <a:spcBef>
                <a:spcPts val="1400"/>
              </a:spcBef>
              <a:spcAft>
                <a:spcPts val="400"/>
              </a:spcAft>
              <a:buNone/>
            </a:pPr>
            <a:r>
              <a:rPr lang="en" sz="1983" b="1" dirty="0">
                <a:solidFill>
                  <a:srgbClr val="0D0D0D"/>
                </a:solidFill>
                <a:highlight>
                  <a:srgbClr val="FFFFFF"/>
                </a:highlight>
                <a:latin typeface="Roboto"/>
                <a:ea typeface="Roboto"/>
                <a:cs typeface="Roboto"/>
                <a:sym typeface="Roboto"/>
              </a:rPr>
              <a:t>Background  </a:t>
            </a:r>
            <a:r>
              <a:rPr lang="en" sz="1933" b="1" dirty="0">
                <a:solidFill>
                  <a:srgbClr val="0D0D0D"/>
                </a:solidFill>
                <a:highlight>
                  <a:srgbClr val="FFFFFF"/>
                </a:highlight>
                <a:latin typeface="Roboto"/>
                <a:ea typeface="Roboto"/>
                <a:cs typeface="Roboto"/>
                <a:sym typeface="Roboto"/>
              </a:rPr>
              <a:t>NeRF VS 3D Gaussian Splatting </a:t>
            </a:r>
            <a:endParaRPr sz="1933"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0"/>
          <p:cNvSpPr txBox="1">
            <a:spLocks noGrp="1"/>
          </p:cNvSpPr>
          <p:nvPr>
            <p:ph type="title"/>
          </p:nvPr>
        </p:nvSpPr>
        <p:spPr>
          <a:xfrm>
            <a:off x="184275" y="190550"/>
            <a:ext cx="8520600" cy="572700"/>
          </a:xfrm>
          <a:prstGeom prst="rect">
            <a:avLst/>
          </a:prstGeom>
        </p:spPr>
        <p:txBody>
          <a:bodyPr spcFirstLastPara="1" wrap="square" lIns="91425" tIns="91425" rIns="91425" bIns="91425" anchor="t" anchorCtr="0">
            <a:normAutofit fontScale="90000"/>
          </a:bodyPr>
          <a:lstStyle/>
          <a:p>
            <a:pPr marL="0" lvl="0" indent="0" algn="ctr" rtl="0">
              <a:lnSpc>
                <a:spcPct val="160000"/>
              </a:lnSpc>
              <a:spcBef>
                <a:spcPts val="1400"/>
              </a:spcBef>
              <a:spcAft>
                <a:spcPts val="400"/>
              </a:spcAft>
              <a:buNone/>
            </a:pPr>
            <a:r>
              <a:rPr lang="en" sz="1983" b="1" dirty="0">
                <a:solidFill>
                  <a:srgbClr val="0D0D0D"/>
                </a:solidFill>
                <a:highlight>
                  <a:srgbClr val="FFFFFF"/>
                </a:highlight>
                <a:latin typeface="Roboto"/>
                <a:ea typeface="Roboto"/>
                <a:cs typeface="Roboto"/>
                <a:sym typeface="Roboto"/>
              </a:rPr>
              <a:t>Methodology - 3D Gaussian Representation</a:t>
            </a:r>
            <a:endParaRPr sz="3133" dirty="0"/>
          </a:p>
        </p:txBody>
      </p:sp>
      <p:pic>
        <p:nvPicPr>
          <p:cNvPr id="107" name="Google Shape;107;p20"/>
          <p:cNvPicPr preferRelativeResize="0"/>
          <p:nvPr/>
        </p:nvPicPr>
        <p:blipFill>
          <a:blip r:embed="rId3">
            <a:alphaModFix/>
          </a:blip>
          <a:stretch>
            <a:fillRect/>
          </a:stretch>
        </p:blipFill>
        <p:spPr>
          <a:xfrm>
            <a:off x="231700" y="1017725"/>
            <a:ext cx="8600602" cy="1741525"/>
          </a:xfrm>
          <a:prstGeom prst="rect">
            <a:avLst/>
          </a:prstGeom>
          <a:noFill/>
          <a:ln>
            <a:noFill/>
          </a:ln>
        </p:spPr>
      </p:pic>
      <p:sp>
        <p:nvSpPr>
          <p:cNvPr id="108" name="Google Shape;108;p20"/>
          <p:cNvSpPr/>
          <p:nvPr/>
        </p:nvSpPr>
        <p:spPr>
          <a:xfrm>
            <a:off x="311700" y="1118100"/>
            <a:ext cx="3615300" cy="15408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09" name="Google Shape;109;p20"/>
          <p:cNvPicPr preferRelativeResize="0"/>
          <p:nvPr/>
        </p:nvPicPr>
        <p:blipFill>
          <a:blip r:embed="rId4">
            <a:alphaModFix/>
          </a:blip>
          <a:stretch>
            <a:fillRect/>
          </a:stretch>
        </p:blipFill>
        <p:spPr>
          <a:xfrm>
            <a:off x="311700" y="3013725"/>
            <a:ext cx="2635073" cy="1956400"/>
          </a:xfrm>
          <a:prstGeom prst="rect">
            <a:avLst/>
          </a:prstGeom>
          <a:noFill/>
          <a:ln>
            <a:noFill/>
          </a:ln>
        </p:spPr>
      </p:pic>
      <p:sp>
        <p:nvSpPr>
          <p:cNvPr id="110" name="Google Shape;110;p20"/>
          <p:cNvSpPr/>
          <p:nvPr/>
        </p:nvSpPr>
        <p:spPr>
          <a:xfrm>
            <a:off x="2316875" y="3424600"/>
            <a:ext cx="961500" cy="138900"/>
          </a:xfrm>
          <a:prstGeom prst="rightArrow">
            <a:avLst>
              <a:gd name="adj1" fmla="val 50000"/>
              <a:gd name="adj2" fmla="val 2270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1" name="Google Shape;111;p20"/>
          <p:cNvSpPr txBox="1"/>
          <p:nvPr/>
        </p:nvSpPr>
        <p:spPr>
          <a:xfrm>
            <a:off x="5832300" y="3104625"/>
            <a:ext cx="3000000" cy="1348200"/>
          </a:xfrm>
          <a:prstGeom prst="rect">
            <a:avLst/>
          </a:prstGeom>
          <a:noFill/>
          <a:ln>
            <a:noFill/>
          </a:ln>
        </p:spPr>
        <p:txBody>
          <a:bodyPr spcFirstLastPara="1" wrap="square" lIns="91425" tIns="91425" rIns="91425" bIns="91425" anchor="t" anchorCtr="0">
            <a:spAutoFit/>
          </a:bodyPr>
          <a:lstStyle/>
          <a:p>
            <a:pPr marL="457200" lvl="0" indent="-314325" algn="l" rtl="0">
              <a:lnSpc>
                <a:spcPct val="115000"/>
              </a:lnSpc>
              <a:spcBef>
                <a:spcPts val="2700"/>
              </a:spcBef>
              <a:spcAft>
                <a:spcPts val="0"/>
              </a:spcAft>
              <a:buClr>
                <a:srgbClr val="111827"/>
              </a:buClr>
              <a:buSzPts val="1350"/>
              <a:buFont typeface="Times New Roman"/>
              <a:buChar char="●"/>
            </a:pPr>
            <a:r>
              <a:rPr lang="en" sz="1350">
                <a:solidFill>
                  <a:srgbClr val="111827"/>
                </a:solidFill>
                <a:highlight>
                  <a:srgbClr val="FFFFFF"/>
                </a:highlight>
                <a:latin typeface="Times New Roman"/>
                <a:ea typeface="Times New Roman"/>
                <a:cs typeface="Times New Roman"/>
                <a:sym typeface="Times New Roman"/>
              </a:rPr>
              <a:t>Position: where it's located (XYZ)</a:t>
            </a:r>
            <a:endParaRPr sz="1350">
              <a:solidFill>
                <a:srgbClr val="111827"/>
              </a:solidFill>
              <a:highlight>
                <a:srgbClr val="FFFFFF"/>
              </a:highlight>
              <a:latin typeface="Times New Roman"/>
              <a:ea typeface="Times New Roman"/>
              <a:cs typeface="Times New Roman"/>
              <a:sym typeface="Times New Roman"/>
            </a:endParaRPr>
          </a:p>
          <a:p>
            <a:pPr marL="457200" lvl="0" indent="-314325" algn="l" rtl="0">
              <a:lnSpc>
                <a:spcPct val="115000"/>
              </a:lnSpc>
              <a:spcBef>
                <a:spcPts val="0"/>
              </a:spcBef>
              <a:spcAft>
                <a:spcPts val="0"/>
              </a:spcAft>
              <a:buClr>
                <a:srgbClr val="111827"/>
              </a:buClr>
              <a:buSzPts val="1350"/>
              <a:buFont typeface="Times New Roman"/>
              <a:buChar char="●"/>
            </a:pPr>
            <a:r>
              <a:rPr lang="en" sz="1350">
                <a:solidFill>
                  <a:srgbClr val="111827"/>
                </a:solidFill>
                <a:highlight>
                  <a:srgbClr val="FFFFFF"/>
                </a:highlight>
                <a:latin typeface="Times New Roman"/>
                <a:ea typeface="Times New Roman"/>
                <a:cs typeface="Times New Roman"/>
                <a:sym typeface="Times New Roman"/>
              </a:rPr>
              <a:t>Covariance: how it's stretched/scaled (3x3 matrix)</a:t>
            </a:r>
            <a:endParaRPr sz="1350">
              <a:solidFill>
                <a:srgbClr val="111827"/>
              </a:solidFill>
              <a:highlight>
                <a:srgbClr val="FFFFFF"/>
              </a:highlight>
              <a:latin typeface="Times New Roman"/>
              <a:ea typeface="Times New Roman"/>
              <a:cs typeface="Times New Roman"/>
              <a:sym typeface="Times New Roman"/>
            </a:endParaRPr>
          </a:p>
          <a:p>
            <a:pPr marL="457200" lvl="0" indent="-314325" algn="l" rtl="0">
              <a:lnSpc>
                <a:spcPct val="115000"/>
              </a:lnSpc>
              <a:spcBef>
                <a:spcPts val="0"/>
              </a:spcBef>
              <a:spcAft>
                <a:spcPts val="0"/>
              </a:spcAft>
              <a:buClr>
                <a:srgbClr val="111827"/>
              </a:buClr>
              <a:buSzPts val="1350"/>
              <a:buFont typeface="Times New Roman"/>
              <a:buChar char="●"/>
            </a:pPr>
            <a:r>
              <a:rPr lang="en" sz="1350">
                <a:solidFill>
                  <a:srgbClr val="111827"/>
                </a:solidFill>
                <a:highlight>
                  <a:srgbClr val="FFFFFF"/>
                </a:highlight>
                <a:latin typeface="Times New Roman"/>
                <a:ea typeface="Times New Roman"/>
                <a:cs typeface="Times New Roman"/>
                <a:sym typeface="Times New Roman"/>
              </a:rPr>
              <a:t>Color: what color it is (RGB)</a:t>
            </a:r>
            <a:endParaRPr sz="1350">
              <a:solidFill>
                <a:srgbClr val="111827"/>
              </a:solidFill>
              <a:highlight>
                <a:srgbClr val="FFFFFF"/>
              </a:highlight>
              <a:latin typeface="Times New Roman"/>
              <a:ea typeface="Times New Roman"/>
              <a:cs typeface="Times New Roman"/>
              <a:sym typeface="Times New Roman"/>
            </a:endParaRPr>
          </a:p>
          <a:p>
            <a:pPr marL="457200" lvl="0" indent="-314325" algn="l" rtl="0">
              <a:lnSpc>
                <a:spcPct val="115000"/>
              </a:lnSpc>
              <a:spcBef>
                <a:spcPts val="0"/>
              </a:spcBef>
              <a:spcAft>
                <a:spcPts val="0"/>
              </a:spcAft>
              <a:buClr>
                <a:srgbClr val="111827"/>
              </a:buClr>
              <a:buSzPts val="1350"/>
              <a:buFont typeface="Times New Roman"/>
              <a:buChar char="●"/>
            </a:pPr>
            <a:r>
              <a:rPr lang="en" sz="1350">
                <a:solidFill>
                  <a:srgbClr val="111827"/>
                </a:solidFill>
                <a:highlight>
                  <a:srgbClr val="FFFFFF"/>
                </a:highlight>
                <a:latin typeface="Times New Roman"/>
                <a:ea typeface="Times New Roman"/>
                <a:cs typeface="Times New Roman"/>
                <a:sym typeface="Times New Roman"/>
              </a:rPr>
              <a:t>Alpha: how transparent it is (α)</a:t>
            </a:r>
            <a:endParaRPr sz="1350">
              <a:solidFill>
                <a:srgbClr val="111827"/>
              </a:solidFill>
              <a:highlight>
                <a:srgbClr val="FFFFFF"/>
              </a:highlight>
              <a:latin typeface="Times New Roman"/>
              <a:ea typeface="Times New Roman"/>
              <a:cs typeface="Times New Roman"/>
              <a:sym typeface="Times New Roman"/>
            </a:endParaRPr>
          </a:p>
        </p:txBody>
      </p:sp>
      <p:pic>
        <p:nvPicPr>
          <p:cNvPr id="112" name="Google Shape;112;p20"/>
          <p:cNvPicPr preferRelativeResize="0"/>
          <p:nvPr/>
        </p:nvPicPr>
        <p:blipFill>
          <a:blip r:embed="rId5">
            <a:alphaModFix/>
          </a:blip>
          <a:stretch>
            <a:fillRect/>
          </a:stretch>
        </p:blipFill>
        <p:spPr>
          <a:xfrm>
            <a:off x="3539775" y="3424600"/>
            <a:ext cx="2396803" cy="1348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1"/>
          <p:cNvSpPr txBox="1">
            <a:spLocks noGrp="1"/>
          </p:cNvSpPr>
          <p:nvPr>
            <p:ph type="title"/>
          </p:nvPr>
        </p:nvSpPr>
        <p:spPr>
          <a:xfrm>
            <a:off x="311700" y="113251"/>
            <a:ext cx="8520600" cy="675874"/>
          </a:xfrm>
          <a:prstGeom prst="rect">
            <a:avLst/>
          </a:prstGeom>
        </p:spPr>
        <p:txBody>
          <a:bodyPr spcFirstLastPara="1" wrap="square" lIns="91425" tIns="91425" rIns="91425" bIns="91425" anchor="t" anchorCtr="0">
            <a:normAutofit fontScale="90000"/>
          </a:bodyPr>
          <a:lstStyle/>
          <a:p>
            <a:pPr marL="0" lvl="0" indent="0" algn="ctr" rtl="0">
              <a:lnSpc>
                <a:spcPct val="160000"/>
              </a:lnSpc>
              <a:spcBef>
                <a:spcPts val="1400"/>
              </a:spcBef>
              <a:spcAft>
                <a:spcPts val="400"/>
              </a:spcAft>
              <a:buNone/>
            </a:pPr>
            <a:r>
              <a:rPr lang="en" sz="1983" b="1" dirty="0">
                <a:solidFill>
                  <a:srgbClr val="0D0D0D"/>
                </a:solidFill>
                <a:highlight>
                  <a:srgbClr val="FFFFFF"/>
                </a:highlight>
                <a:latin typeface="Roboto"/>
                <a:ea typeface="Roboto"/>
                <a:cs typeface="Roboto"/>
                <a:sym typeface="Roboto"/>
              </a:rPr>
              <a:t>Methodology - Anisotropic Splatting</a:t>
            </a:r>
            <a:endParaRPr sz="3133" dirty="0"/>
          </a:p>
        </p:txBody>
      </p:sp>
      <p:pic>
        <p:nvPicPr>
          <p:cNvPr id="118" name="Google Shape;118;p21"/>
          <p:cNvPicPr preferRelativeResize="0"/>
          <p:nvPr/>
        </p:nvPicPr>
        <p:blipFill>
          <a:blip r:embed="rId3">
            <a:alphaModFix/>
          </a:blip>
          <a:stretch>
            <a:fillRect/>
          </a:stretch>
        </p:blipFill>
        <p:spPr>
          <a:xfrm>
            <a:off x="271700" y="913450"/>
            <a:ext cx="8600602" cy="1741525"/>
          </a:xfrm>
          <a:prstGeom prst="rect">
            <a:avLst/>
          </a:prstGeom>
          <a:noFill/>
          <a:ln>
            <a:noFill/>
          </a:ln>
        </p:spPr>
      </p:pic>
      <p:sp>
        <p:nvSpPr>
          <p:cNvPr id="119" name="Google Shape;119;p21"/>
          <p:cNvSpPr/>
          <p:nvPr/>
        </p:nvSpPr>
        <p:spPr>
          <a:xfrm>
            <a:off x="3949225" y="1114175"/>
            <a:ext cx="2097900" cy="8205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20" name="Google Shape;120;p21"/>
          <p:cNvPicPr preferRelativeResize="0"/>
          <p:nvPr/>
        </p:nvPicPr>
        <p:blipFill>
          <a:blip r:embed="rId4">
            <a:alphaModFix/>
          </a:blip>
          <a:stretch>
            <a:fillRect/>
          </a:stretch>
        </p:blipFill>
        <p:spPr>
          <a:xfrm>
            <a:off x="150563" y="3052162"/>
            <a:ext cx="1914374" cy="1323676"/>
          </a:xfrm>
          <a:prstGeom prst="rect">
            <a:avLst/>
          </a:prstGeom>
          <a:noFill/>
          <a:ln>
            <a:noFill/>
          </a:ln>
        </p:spPr>
      </p:pic>
      <p:pic>
        <p:nvPicPr>
          <p:cNvPr id="121" name="Google Shape;121;p21"/>
          <p:cNvPicPr preferRelativeResize="0"/>
          <p:nvPr/>
        </p:nvPicPr>
        <p:blipFill>
          <a:blip r:embed="rId5">
            <a:alphaModFix/>
          </a:blip>
          <a:stretch>
            <a:fillRect/>
          </a:stretch>
        </p:blipFill>
        <p:spPr>
          <a:xfrm>
            <a:off x="2497475" y="3052150"/>
            <a:ext cx="2000071" cy="1323700"/>
          </a:xfrm>
          <a:prstGeom prst="rect">
            <a:avLst/>
          </a:prstGeom>
          <a:noFill/>
          <a:ln>
            <a:noFill/>
          </a:ln>
        </p:spPr>
      </p:pic>
      <p:sp>
        <p:nvSpPr>
          <p:cNvPr id="122" name="Google Shape;122;p21"/>
          <p:cNvSpPr/>
          <p:nvPr/>
        </p:nvSpPr>
        <p:spPr>
          <a:xfrm>
            <a:off x="2119950" y="3536850"/>
            <a:ext cx="322500" cy="220200"/>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 name="Google Shape;123;p21"/>
          <p:cNvSpPr txBox="1"/>
          <p:nvPr/>
        </p:nvSpPr>
        <p:spPr>
          <a:xfrm>
            <a:off x="4830725" y="3000375"/>
            <a:ext cx="40017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rPr>
              <a:t>Compare Gaussians projection and ground truth image calculate the lost function</a:t>
            </a:r>
            <a:endParaRPr sz="900">
              <a:solidFill>
                <a:schemeClr val="dk1"/>
              </a:solidFill>
            </a:endParaRPr>
          </a:p>
        </p:txBody>
      </p:sp>
      <p:pic>
        <p:nvPicPr>
          <p:cNvPr id="124" name="Google Shape;124;p21"/>
          <p:cNvPicPr preferRelativeResize="0"/>
          <p:nvPr/>
        </p:nvPicPr>
        <p:blipFill>
          <a:blip r:embed="rId6">
            <a:alphaModFix/>
          </a:blip>
          <a:stretch>
            <a:fillRect/>
          </a:stretch>
        </p:blipFill>
        <p:spPr>
          <a:xfrm>
            <a:off x="4930096" y="3671000"/>
            <a:ext cx="3733800" cy="704850"/>
          </a:xfrm>
          <a:prstGeom prst="rect">
            <a:avLst/>
          </a:prstGeom>
          <a:noFill/>
          <a:ln>
            <a:noFill/>
          </a:ln>
        </p:spPr>
      </p:pic>
      <p:sp>
        <p:nvSpPr>
          <p:cNvPr id="125" name="Google Shape;125;p21"/>
          <p:cNvSpPr/>
          <p:nvPr/>
        </p:nvSpPr>
        <p:spPr>
          <a:xfrm>
            <a:off x="6175250" y="1289750"/>
            <a:ext cx="2756400" cy="9114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1575</Words>
  <Application>Microsoft Office PowerPoint</Application>
  <PresentationFormat>On-screen Show (16:9)</PresentationFormat>
  <Paragraphs>129</Paragraphs>
  <Slides>28</Slides>
  <Notes>28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Roboto</vt:lpstr>
      <vt:lpstr>Times New Roman</vt:lpstr>
      <vt:lpstr>Arial</vt:lpstr>
      <vt:lpstr>Simple Light</vt:lpstr>
      <vt:lpstr>PowerPoint Presentation</vt:lpstr>
      <vt:lpstr>PowerPoint Presentation</vt:lpstr>
      <vt:lpstr>PowerPoint Presentation</vt:lpstr>
      <vt:lpstr>PowerPoint Presentation</vt:lpstr>
      <vt:lpstr>PowerPoint Presentation</vt:lpstr>
      <vt:lpstr>Background  NeRF VS 3D Gaussian Splatting </vt:lpstr>
      <vt:lpstr>Background  NeRF VS 3D Gaussian Splatting </vt:lpstr>
      <vt:lpstr>Methodology - 3D Gaussian Representation</vt:lpstr>
      <vt:lpstr>Methodology - Anisotropic Splatting</vt:lpstr>
      <vt:lpstr>Methodology - Adaptive Control of Gaussians</vt:lpstr>
      <vt:lpstr>Evaluation and Results</vt:lpstr>
      <vt:lpstr>Limitations and Future Work </vt:lpstr>
      <vt:lpstr>Limitations and Future Work </vt:lpstr>
      <vt:lpstr>HUGS : Human Gaussian Splats</vt:lpstr>
      <vt:lpstr>HUGS : Human Gaussian Splats</vt:lpstr>
      <vt:lpstr>HUGS : Human Gaussian Splats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HUGS : Human Gaussian Splats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Akhil Joshi</dc:creator>
  <cp:lastModifiedBy>Akhil Joshi</cp:lastModifiedBy>
  <cp:revision>8</cp:revision>
  <dcterms:modified xsi:type="dcterms:W3CDTF">2025-09-30T04:20:58Z</dcterms:modified>
</cp:coreProperties>
</file>